
<file path=[Content_Types].xml><?xml version="1.0" encoding="utf-8"?>
<Types xmlns="http://schemas.openxmlformats.org/package/2006/content-types">
  <Override PartName="/ppt/tableStyles.xml" ContentType="application/vnd.openxmlformats-officedocument.presentationml.tableStyles+xml"/>
  <Override PartName="/ppt/slides/slide39.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20.xml" ContentType="application/vnd.openxmlformats-officedocument.presentationml.slide+xml"/>
  <Override PartName="/ppt/slides/slide15.xml" ContentType="application/vnd.openxmlformats-officedocument.presentationml.slide+xml"/>
  <Override PartName="/ppt/slides/slide3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0.xml" ContentType="application/vnd.openxmlformats-officedocument.presentationml.slide+xml"/>
  <Override PartName="/ppt/media/audio1.bin" ContentType="audio/unknown"/>
  <Override PartName="/ppt/slides/slide27.xml" ContentType="application/vnd.openxmlformats-officedocument.presentationml.slide+xml"/>
  <Override PartName="/ppt/theme/theme1.xml" ContentType="application/vnd.openxmlformats-officedocument.theme+xml"/>
  <Default Extension="rels" ContentType="application/vnd.openxmlformats-package.relationships+xml"/>
  <Override PartName="/ppt/slides/slide46.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22.xml" ContentType="application/vnd.openxmlformats-officedocument.presentationml.slide+xml"/>
  <Override PartName="/ppt/slides/slide41.xml" ContentType="application/vnd.openxmlformats-officedocument.presentationml.slide+xml"/>
  <Override PartName="/ppt/slides/slide17.xml" ContentType="application/vnd.openxmlformats-officedocument.presentationml.slide+xml"/>
  <Override PartName="/ppt/slides/slide36.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Default Extension="jpeg" ContentType="image/jpeg"/>
  <Override PartName="/ppt/slides/slide12.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50.xml" ContentType="application/vnd.openxmlformats-officedocument.presentationml.slide+xml"/>
  <Override PartName="/ppt/theme/theme3.xml" ContentType="application/vnd.openxmlformats-officedocument.theme+xml"/>
  <Override PartName="/ppt/slides/slide48.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24.xml" ContentType="application/vnd.openxmlformats-officedocument.presentationml.slide+xml"/>
  <Override PartName="/ppt/slideLayouts/slideLayout11.xml" ContentType="application/vnd.openxmlformats-officedocument.presentationml.slideLayout+xml"/>
  <Override PartName="/ppt/slides/slide43.xml" ContentType="application/vnd.openxmlformats-officedocument.presentationml.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4.xml" ContentType="application/vnd.openxmlformats-officedocument.presentationml.slideLayout+xml"/>
  <Default Extension="xml" ContentType="application/xml"/>
  <Override PartName="/ppt/slides/slide14.xml" ContentType="application/vnd.openxmlformats-officedocument.presentationml.slide+xml"/>
  <Override PartName="/ppt/slides/slide33.xml" ContentType="application/vnd.openxmlformats-officedocument.presentationml.slide+xml"/>
  <Override PartName="/docProps/core.xml" ContentType="application/vnd.openxmlformats-package.core-properties+xml"/>
  <Override PartName="/ppt/slides/slide26.xml" ContentType="application/vnd.openxmlformats-officedocument.presentationml.slide+xml"/>
  <Override PartName="/ppt/slides/slide45.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slides/slide6.xml" ContentType="application/vnd.openxmlformats-officedocument.presentationml.slide+xml"/>
  <Override PartName="/ppt/slideLayouts/slideLayout6.xml" ContentType="application/vnd.openxmlformats-officedocument.presentationml.slideLayout+xml"/>
  <Override PartName="/ppt/slides/slide21.xml" ContentType="application/vnd.openxmlformats-officedocument.presentationml.slide+xml"/>
  <Override PartName="/ppt/slides/slide40.xml" ContentType="application/vnd.openxmlformats-officedocument.presentationml.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Default Extension="bin" ContentType="application/vnd.openxmlformats-officedocument.presentationml.printerSettings"/>
  <Override PartName="/ppt/slides/slide11.xml" ContentType="application/vnd.openxmlformats-officedocument.presentationml.slide+xml"/>
  <Override PartName="/ppt/media/audio2.bin" ContentType="audio/unknown"/>
  <Override PartName="/ppt/slides/slide30.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notesMasters/notesMaster1.xml" ContentType="application/vnd.openxmlformats-officedocument.presentationml.notesMaster+xml"/>
  <Override PartName="/ppt/slides/slide47.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slideLayouts/slideLayout8.xml" ContentType="application/vnd.openxmlformats-officedocument.presentationml.slideLayout+xml"/>
  <Override PartName="/ppt/slides/slide23.xml" ContentType="application/vnd.openxmlformats-officedocument.presentationml.slide+xml"/>
  <Override PartName="/ppt/slideLayouts/slideLayout10.xml" ContentType="application/vnd.openxmlformats-officedocument.presentationml.slideLayout+xml"/>
  <Override PartName="/ppt/slides/slide42.xml" ContentType="application/vnd.openxmlformats-officedocument.presentationml.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Default Extension="png" ContentType="image/png"/>
  <Override PartName="/ppt/slideLayouts/slideLayout3.xml" ContentType="application/vnd.openxmlformats-officedocument.presentationml.slideLayout+xml"/>
  <Override PartName="/ppt/slides/slide13.xml" ContentType="application/vnd.openxmlformats-officedocument.presentationml.slide+xml"/>
  <Override PartName="/ppt/slides/slide3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49.xml" ContentType="application/vnd.openxmlformats-officedocument.presentationml.slide+xml"/>
  <Override PartName="/ppt/slides/slide25.xml" ContentType="application/vnd.openxmlformats-officedocument.presentationml.slide+xml"/>
  <Override PartName="/ppt/slides/slide44.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3"/>
  </p:notesMasterIdLst>
  <p:handoutMasterIdLst>
    <p:handoutMasterId r:id="rId54"/>
  </p:handoutMasterIdLst>
  <p:sldIdLst>
    <p:sldId id="309" r:id="rId2"/>
    <p:sldId id="303" r:id="rId3"/>
    <p:sldId id="302" r:id="rId4"/>
    <p:sldId id="306" r:id="rId5"/>
    <p:sldId id="326" r:id="rId6"/>
    <p:sldId id="321" r:id="rId7"/>
    <p:sldId id="327" r:id="rId8"/>
    <p:sldId id="328" r:id="rId9"/>
    <p:sldId id="300" r:id="rId10"/>
    <p:sldId id="295" r:id="rId11"/>
    <p:sldId id="296" r:id="rId12"/>
    <p:sldId id="297" r:id="rId13"/>
    <p:sldId id="338" r:id="rId14"/>
    <p:sldId id="332" r:id="rId15"/>
    <p:sldId id="298" r:id="rId16"/>
    <p:sldId id="344" r:id="rId17"/>
    <p:sldId id="347" r:id="rId18"/>
    <p:sldId id="348" r:id="rId19"/>
    <p:sldId id="349" r:id="rId20"/>
    <p:sldId id="350" r:id="rId21"/>
    <p:sldId id="351" r:id="rId22"/>
    <p:sldId id="352" r:id="rId23"/>
    <p:sldId id="346" r:id="rId24"/>
    <p:sldId id="353" r:id="rId25"/>
    <p:sldId id="357" r:id="rId26"/>
    <p:sldId id="358" r:id="rId27"/>
    <p:sldId id="359" r:id="rId28"/>
    <p:sldId id="360" r:id="rId29"/>
    <p:sldId id="361" r:id="rId30"/>
    <p:sldId id="362" r:id="rId31"/>
    <p:sldId id="363" r:id="rId32"/>
    <p:sldId id="364" r:id="rId33"/>
    <p:sldId id="365" r:id="rId34"/>
    <p:sldId id="284" r:id="rId35"/>
    <p:sldId id="286" r:id="rId36"/>
    <p:sldId id="336" r:id="rId37"/>
    <p:sldId id="287" r:id="rId38"/>
    <p:sldId id="288" r:id="rId39"/>
    <p:sldId id="285" r:id="rId40"/>
    <p:sldId id="290" r:id="rId41"/>
    <p:sldId id="291" r:id="rId42"/>
    <p:sldId id="292" r:id="rId43"/>
    <p:sldId id="293" r:id="rId44"/>
    <p:sldId id="329" r:id="rId45"/>
    <p:sldId id="314" r:id="rId46"/>
    <p:sldId id="343" r:id="rId47"/>
    <p:sldId id="323" r:id="rId48"/>
    <p:sldId id="316" r:id="rId49"/>
    <p:sldId id="355" r:id="rId50"/>
    <p:sldId id="356" r:id="rId51"/>
    <p:sldId id="331"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clrMru>
    <a:srgbClr val="008CFF"/>
    <a:srgbClr val="9B9EAE"/>
    <a:srgbClr val="6F97C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6703" autoAdjust="0"/>
    <p:restoredTop sz="93950" autoAdjust="0"/>
  </p:normalViewPr>
  <p:slideViewPr>
    <p:cSldViewPr snapToGrid="0" snapToObjects="1">
      <p:cViewPr varScale="1">
        <p:scale>
          <a:sx n="137" d="100"/>
          <a:sy n="137" d="100"/>
        </p:scale>
        <p:origin x="-44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handoutMaster" Target="handoutMasters/handout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54E45D-27D2-45C8-B8BA-8EC116585BE2}" type="datetimeFigureOut">
              <a:rPr lang="en-US" smtClean="0"/>
              <a:pPr/>
              <a:t>7/31/14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B6053FD-EA7B-4B43-AE61-DC09E8941F1B}"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20D2D3-4DF1-4627-B717-62F9EAEEE060}" type="datetimeFigureOut">
              <a:rPr lang="en-US" smtClean="0"/>
              <a:pPr/>
              <a:t>7/31/14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20896D-7416-425A-BF03-C342FF5199A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C0CCCA-7CB7-4725-A9C6-4965E4D0BEA6}" type="datetimeFigureOut">
              <a:rPr lang="en-US" smtClean="0"/>
              <a:pPr/>
              <a:t>7/31/14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0CCCA-7CB7-4725-A9C6-4965E4D0BEA6}" type="datetimeFigureOut">
              <a:rPr lang="en-US" smtClean="0"/>
              <a:pPr/>
              <a:t>7/31/14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0CCCA-7CB7-4725-A9C6-4965E4D0BEA6}" type="datetimeFigureOut">
              <a:rPr lang="en-US" smtClean="0"/>
              <a:pPr/>
              <a:t>7/31/14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C0CCCA-7CB7-4725-A9C6-4965E4D0BEA6}" type="datetimeFigureOut">
              <a:rPr lang="en-US" smtClean="0"/>
              <a:pPr/>
              <a:t>7/31/14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C0CCCA-7CB7-4725-A9C6-4965E4D0BEA6}" type="datetimeFigureOut">
              <a:rPr lang="en-US" smtClean="0"/>
              <a:pPr/>
              <a:t>7/31/14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C0CCCA-7CB7-4725-A9C6-4965E4D0BEA6}" type="datetimeFigureOut">
              <a:rPr lang="en-US" smtClean="0"/>
              <a:pPr/>
              <a:t>7/31/14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C0CCCA-7CB7-4725-A9C6-4965E4D0BEA6}" type="datetimeFigureOut">
              <a:rPr lang="en-US" smtClean="0"/>
              <a:pPr/>
              <a:t>7/31/14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C0CCCA-7CB7-4725-A9C6-4965E4D0BEA6}" type="datetimeFigureOut">
              <a:rPr lang="en-US" smtClean="0"/>
              <a:pPr/>
              <a:t>7/31/14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0CCCA-7CB7-4725-A9C6-4965E4D0BEA6}" type="datetimeFigureOut">
              <a:rPr lang="en-US" smtClean="0"/>
              <a:pPr/>
              <a:t>7/31/14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C0CCCA-7CB7-4725-A9C6-4965E4D0BEA6}" type="datetimeFigureOut">
              <a:rPr lang="en-US" smtClean="0"/>
              <a:pPr/>
              <a:t>7/31/14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C0CCCA-7CB7-4725-A9C6-4965E4D0BEA6}" type="datetimeFigureOut">
              <a:rPr lang="en-US" smtClean="0"/>
              <a:pPr/>
              <a:t>7/31/14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192F54-0BFB-40B0-8003-7C4ED157C378}"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3">
            <a:alphaModFix amt="61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0CCCA-7CB7-4725-A9C6-4965E4D0BEA6}" type="datetimeFigureOut">
              <a:rPr lang="en-US" smtClean="0"/>
              <a:pPr/>
              <a:t>7/31/14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192F54-0BFB-40B0-8003-7C4ED157C3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 Id="rId3"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 Id="rId3" Type="http://schemas.openxmlformats.org/officeDocument/2006/relationships/image" Target="../media/image3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3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audio" Target="file://localhost/Users/miltonhanson/Desktop/Full%20Emergency%20Inverter%20Presentation%20/crowd-talking-2.wav" TargetMode="External"/><Relationship Id="rId2" Type="http://schemas.openxmlformats.org/officeDocument/2006/relationships/slideLayout" Target="../slideLayouts/slideLayout7.xml"/><Relationship Id="rId3" Type="http://schemas.openxmlformats.org/officeDocument/2006/relationships/image" Target="../media/image38.jpe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audio" Target="file://localhost/Users/miltonhanson/Desktop/Full%20Emergency%20Inverter%20Presentation%20/494095_SOUNDDOGS__sm.wav" TargetMode="External"/><Relationship Id="rId2" Type="http://schemas.openxmlformats.org/officeDocument/2006/relationships/slideLayout" Target="../slideLayouts/slideLayout7.xml"/><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video" Target="file://localhost/Users/miltonhanson/Desktop/Full%20Emergency%20Inverter%20Presentation%20/Power%20transformer%20malfunction%20WINDOWS.wmv" TargetMode="External"/><Relationship Id="rId2" Type="http://schemas.openxmlformats.org/officeDocument/2006/relationships/slideLayout" Target="../slideLayouts/slideLayout7.xml"/><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4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1.bin"/><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jpeg"/><Relationship Id="rId3" Type="http://schemas.openxmlformats.org/officeDocument/2006/relationships/image" Target="../media/image5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2.bin"/><Relationship Id="rId3" Type="http://schemas.openxmlformats.org/officeDocument/2006/relationships/image" Target="../media/image57.jpeg"/><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1.bin"/><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43.xml.rels><?xml version="1.0" encoding="UTF-8" standalone="yes"?>
<Relationships xmlns="http://schemas.openxmlformats.org/package/2006/relationships"><Relationship Id="rId1" Type="http://schemas.openxmlformats.org/officeDocument/2006/relationships/video" Target="file://localhost/Users/miltonhanson/Desktop/Full%20Emergency%20Inverter%20Presentation%20/POWERLINES%20SNAPPING.%20INCREDIBLE!.wmv" TargetMode="External"/><Relationship Id="rId2" Type="http://schemas.openxmlformats.org/officeDocument/2006/relationships/slideLayout" Target="../slideLayouts/slideLayout7.xml"/><Relationship Id="rId3" Type="http://schemas.openxmlformats.org/officeDocument/2006/relationships/image" Target="../media/image6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jpeg"/><Relationship Id="rId3" Type="http://schemas.openxmlformats.org/officeDocument/2006/relationships/image" Target="../media/image6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Presentation title.jpg"/>
          <p:cNvPicPr>
            <a:picLocks noChangeAspect="1"/>
          </p:cNvPicPr>
          <p:nvPr/>
        </p:nvPicPr>
        <p:blipFill>
          <a:blip r:embed="rId2"/>
          <a:stretch>
            <a:fillRect/>
          </a:stretch>
        </p:blipFill>
        <p:spPr>
          <a:xfrm>
            <a:off x="0" y="0"/>
            <a:ext cx="9144000" cy="6858000"/>
          </a:xfrm>
          <a:prstGeom prst="rect">
            <a:avLst/>
          </a:prstGeom>
        </p:spPr>
      </p:pic>
      <p:sp>
        <p:nvSpPr>
          <p:cNvPr id="8" name="TextBox 7"/>
          <p:cNvSpPr txBox="1"/>
          <p:nvPr/>
        </p:nvSpPr>
        <p:spPr>
          <a:xfrm>
            <a:off x="140169" y="5052557"/>
            <a:ext cx="8853312" cy="830997"/>
          </a:xfrm>
          <a:prstGeom prst="rect">
            <a:avLst/>
          </a:prstGeom>
          <a:noFill/>
        </p:spPr>
        <p:txBody>
          <a:bodyPr wrap="square" rtlCol="0">
            <a:spAutoFit/>
          </a:bodyPr>
          <a:lstStyle/>
          <a:p>
            <a:pPr algn="ctr"/>
            <a:r>
              <a:rPr lang="en-US" sz="1600" b="1" dirty="0" smtClean="0">
                <a:latin typeface="Helvetica Neue"/>
              </a:rPr>
              <a:t> </a:t>
            </a:r>
            <a:r>
              <a:rPr lang="en-US" sz="1600" b="1" dirty="0" smtClean="0">
                <a:solidFill>
                  <a:schemeClr val="bg1"/>
                </a:solidFill>
                <a:latin typeface="Helvetica Neue"/>
              </a:rPr>
              <a:t>Information based from the </a:t>
            </a:r>
            <a:r>
              <a:rPr lang="en-US" sz="1600" b="1" i="1" dirty="0" smtClean="0">
                <a:solidFill>
                  <a:schemeClr val="bg1"/>
                </a:solidFill>
                <a:latin typeface="Helvetica Neue"/>
              </a:rPr>
              <a:t>Life Safety Code Handbook® </a:t>
            </a:r>
            <a:r>
              <a:rPr lang="en-US" sz="1600" b="1" dirty="0" smtClean="0">
                <a:solidFill>
                  <a:schemeClr val="bg1"/>
                </a:solidFill>
                <a:latin typeface="Helvetica Neue"/>
              </a:rPr>
              <a:t>explaining the how, what, when, where, and why’s of emergency lighting as well as an in-depth explanation of </a:t>
            </a:r>
            <a:r>
              <a:rPr lang="en-US" sz="1600" b="1" dirty="0" err="1" smtClean="0">
                <a:solidFill>
                  <a:schemeClr val="bg1"/>
                </a:solidFill>
                <a:latin typeface="Helvetica Neue"/>
              </a:rPr>
              <a:t>DSPM’s</a:t>
            </a:r>
            <a:r>
              <a:rPr lang="en-US" sz="1600" b="1" dirty="0" smtClean="0">
                <a:solidFill>
                  <a:schemeClr val="bg1"/>
                </a:solidFill>
                <a:latin typeface="Helvetica Neue"/>
              </a:rPr>
              <a:t> Life Safety Compliant UL924 products.</a:t>
            </a:r>
            <a:endParaRPr lang="en-US" sz="1600" b="1" dirty="0">
              <a:solidFill>
                <a:schemeClr val="bg1"/>
              </a:solidFill>
              <a:latin typeface="Helvetica Neue"/>
            </a:endParaRPr>
          </a:p>
        </p:txBody>
      </p:sp>
      <p:sp>
        <p:nvSpPr>
          <p:cNvPr id="3" name="Subtitle 2"/>
          <p:cNvSpPr>
            <a:spLocks noGrp="1"/>
          </p:cNvSpPr>
          <p:nvPr>
            <p:ph type="subTitle" idx="1"/>
          </p:nvPr>
        </p:nvSpPr>
        <p:spPr>
          <a:xfrm>
            <a:off x="1973664" y="1177379"/>
            <a:ext cx="4985482" cy="889986"/>
          </a:xfrm>
        </p:spPr>
        <p:txBody>
          <a:bodyPr>
            <a:normAutofit/>
            <a:scene3d>
              <a:camera prst="orthographicFront"/>
              <a:lightRig rig="threePt" dir="t"/>
            </a:scene3d>
            <a:sp3d extrusionH="57150">
              <a:bevelT w="38100" h="38100"/>
            </a:sp3d>
          </a:bodyPr>
          <a:lstStyle/>
          <a:p>
            <a:r>
              <a:rPr lang="en-US" sz="3600" b="1" dirty="0" smtClean="0">
                <a:solidFill>
                  <a:srgbClr val="008CFF"/>
                </a:solidFill>
                <a:effectLst>
                  <a:outerShdw blurRad="50800" dist="38100" dir="2700000" algn="tl" rotWithShape="0">
                    <a:srgbClr val="000000">
                      <a:alpha val="43000"/>
                    </a:srgbClr>
                  </a:outerShdw>
                  <a:reflection stA="61000" endPos="75000" dist="12700" dir="5400000" sy="-100000" algn="bl" rotWithShape="0"/>
                </a:effectLst>
                <a:latin typeface="Futura Medium"/>
              </a:rPr>
              <a:t>SEMINAR</a:t>
            </a:r>
            <a:endParaRPr lang="en-US" sz="3600" b="1" dirty="0">
              <a:solidFill>
                <a:srgbClr val="008CFF"/>
              </a:solidFill>
              <a:effectLst>
                <a:outerShdw blurRad="50800" dist="38100" dir="2700000" algn="tl" rotWithShape="0">
                  <a:srgbClr val="000000">
                    <a:alpha val="43000"/>
                  </a:srgbClr>
                </a:outerShdw>
                <a:reflection stA="61000" endPos="75000" dist="12700" dir="5400000" sy="-100000" algn="bl" rotWithShape="0"/>
              </a:effectLst>
              <a:latin typeface="Futura Medium"/>
            </a:endParaRPr>
          </a:p>
        </p:txBody>
      </p:sp>
      <p:sp>
        <p:nvSpPr>
          <p:cNvPr id="2" name="Title 1"/>
          <p:cNvSpPr>
            <a:spLocks noGrp="1"/>
          </p:cNvSpPr>
          <p:nvPr>
            <p:ph type="ctrTitle"/>
          </p:nvPr>
        </p:nvSpPr>
        <p:spPr>
          <a:xfrm>
            <a:off x="654868" y="667490"/>
            <a:ext cx="7772400" cy="764576"/>
          </a:xfrm>
        </p:spPr>
        <p:txBody>
          <a:bodyPr>
            <a:normAutofit/>
            <a:scene3d>
              <a:camera prst="orthographicFront"/>
              <a:lightRig rig="threePt" dir="t"/>
            </a:scene3d>
            <a:sp3d extrusionH="57150">
              <a:bevelT w="38100" h="38100"/>
            </a:sp3d>
          </a:bodyPr>
          <a:lstStyle/>
          <a:p>
            <a:r>
              <a:rPr lang="en-US" sz="2700" b="1" dirty="0" smtClean="0">
                <a:solidFill>
                  <a:srgbClr val="008CFF"/>
                </a:solidFill>
                <a:effectLst>
                  <a:outerShdw blurRad="50800" dist="38100" dir="2700000" algn="tl" rotWithShape="0">
                    <a:srgbClr val="000000">
                      <a:alpha val="43000"/>
                    </a:srgbClr>
                  </a:outerShdw>
                </a:effectLst>
                <a:latin typeface="Bank Gothic Medium BT"/>
                <a:ea typeface="ヒラギノ角ゴ Std W8"/>
              </a:rPr>
              <a:t>EMERGENCY LIGHTING PRODUCT</a:t>
            </a:r>
            <a:endParaRPr lang="en-US" sz="2700" b="1" dirty="0">
              <a:solidFill>
                <a:srgbClr val="008CFF"/>
              </a:solidFill>
              <a:effectLst>
                <a:outerShdw blurRad="50800" dist="38100" dir="2700000" algn="tl" rotWithShape="0">
                  <a:srgbClr val="000000">
                    <a:alpha val="43000"/>
                  </a:srgbClr>
                </a:outerShdw>
              </a:effectLst>
              <a:latin typeface="Bank Gothic Medium BT"/>
              <a:ea typeface="ヒラギノ角ゴ Std W8"/>
            </a:endParaRPr>
          </a:p>
        </p:txBody>
      </p:sp>
      <p:pic>
        <p:nvPicPr>
          <p:cNvPr id="6" name="Picture 5" descr="DSPM-Logo-white-2.png"/>
          <p:cNvPicPr>
            <a:picLocks noChangeAspect="1"/>
          </p:cNvPicPr>
          <p:nvPr/>
        </p:nvPicPr>
        <p:blipFill>
          <a:blip r:embed="rId3"/>
          <a:stretch>
            <a:fillRect/>
          </a:stretch>
        </p:blipFill>
        <p:spPr>
          <a:xfrm>
            <a:off x="3626528" y="211213"/>
            <a:ext cx="1694629" cy="652976"/>
          </a:xfrm>
          <a:prstGeom prst="rect">
            <a:avLst/>
          </a:prstGeom>
        </p:spPr>
      </p:pic>
      <p:sp>
        <p:nvSpPr>
          <p:cNvPr id="7" name="TextBox 6"/>
          <p:cNvSpPr txBox="1"/>
          <p:nvPr/>
        </p:nvSpPr>
        <p:spPr>
          <a:xfrm>
            <a:off x="472786" y="4477748"/>
            <a:ext cx="2261955" cy="40011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000" b="1" dirty="0" smtClean="0">
                <a:solidFill>
                  <a:srgbClr val="008CFF"/>
                </a:solidFill>
                <a:latin typeface="Bank Gothic Medium BT"/>
              </a:rPr>
              <a:t>NEMA 1</a:t>
            </a:r>
            <a:endParaRPr lang="en-US" sz="2000" b="1" dirty="0">
              <a:solidFill>
                <a:srgbClr val="008CFF"/>
              </a:solidFill>
              <a:latin typeface="Bank Gothic Medium BT"/>
            </a:endParaRPr>
          </a:p>
        </p:txBody>
      </p:sp>
      <p:sp>
        <p:nvSpPr>
          <p:cNvPr id="10" name="TextBox 9"/>
          <p:cNvSpPr txBox="1"/>
          <p:nvPr/>
        </p:nvSpPr>
        <p:spPr>
          <a:xfrm>
            <a:off x="3810097" y="4477748"/>
            <a:ext cx="2465901" cy="40011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000" b="1" dirty="0" smtClean="0">
                <a:solidFill>
                  <a:srgbClr val="008CFF"/>
                </a:solidFill>
                <a:latin typeface="Bank Gothic Medium BT"/>
              </a:rPr>
              <a:t>NEMA 3R</a:t>
            </a:r>
            <a:endParaRPr lang="en-US" sz="2000" b="1" dirty="0">
              <a:solidFill>
                <a:srgbClr val="008CFF"/>
              </a:solidFill>
              <a:latin typeface="Bank Gothic Medium BT"/>
            </a:endParaRPr>
          </a:p>
        </p:txBody>
      </p:sp>
      <p:sp>
        <p:nvSpPr>
          <p:cNvPr id="11" name="TextBox 10"/>
          <p:cNvSpPr txBox="1"/>
          <p:nvPr/>
        </p:nvSpPr>
        <p:spPr>
          <a:xfrm>
            <a:off x="6575970" y="4477748"/>
            <a:ext cx="2691245" cy="40011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000" b="1" dirty="0" smtClean="0">
                <a:solidFill>
                  <a:srgbClr val="008CFF"/>
                </a:solidFill>
                <a:latin typeface="Bank Gothic Medium BT"/>
              </a:rPr>
              <a:t> NEMA 4, 4X,12</a:t>
            </a:r>
            <a:endParaRPr lang="en-US" sz="2000" b="1" dirty="0">
              <a:solidFill>
                <a:srgbClr val="008CFF"/>
              </a:solidFill>
              <a:latin typeface="Bank Gothic Medium BT"/>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descr="Single floor_2.jpg"/>
          <p:cNvPicPr>
            <a:picLocks noChangeAspect="1"/>
          </p:cNvPicPr>
          <p:nvPr/>
        </p:nvPicPr>
        <p:blipFill>
          <a:blip r:embed="rId2"/>
          <a:stretch>
            <a:fillRect/>
          </a:stretch>
        </p:blipFill>
        <p:spPr>
          <a:xfrm>
            <a:off x="0" y="647384"/>
            <a:ext cx="9144000" cy="6210615"/>
          </a:xfrm>
          <a:prstGeom prst="rect">
            <a:avLst/>
          </a:prstGeom>
        </p:spPr>
      </p:pic>
      <p:sp>
        <p:nvSpPr>
          <p:cNvPr id="5" name="TextBox 4"/>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SINGLE UNIT SINGLE FLOOR</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descr="Single unit multi-floor_2.jpg"/>
          <p:cNvPicPr>
            <a:picLocks noChangeAspect="1"/>
          </p:cNvPicPr>
          <p:nvPr/>
        </p:nvPicPr>
        <p:blipFill>
          <a:blip r:embed="rId2"/>
          <a:stretch>
            <a:fillRect/>
          </a:stretch>
        </p:blipFill>
        <p:spPr>
          <a:xfrm>
            <a:off x="0" y="647384"/>
            <a:ext cx="9144000" cy="6210615"/>
          </a:xfrm>
          <a:prstGeom prst="rect">
            <a:avLst/>
          </a:prstGeom>
        </p:spPr>
      </p:pic>
      <p:sp>
        <p:nvSpPr>
          <p:cNvPr id="5" name="TextBox 4"/>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SINGLE UNIT MULTIFLOOR</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Single floor_3.jpg"/>
          <p:cNvPicPr>
            <a:picLocks noChangeAspect="1"/>
          </p:cNvPicPr>
          <p:nvPr/>
        </p:nvPicPr>
        <p:blipFill>
          <a:blip r:embed="rId2"/>
          <a:stretch>
            <a:fillRect/>
          </a:stretch>
        </p:blipFill>
        <p:spPr>
          <a:xfrm>
            <a:off x="0" y="647385"/>
            <a:ext cx="9144000" cy="6210615"/>
          </a:xfrm>
          <a:prstGeom prst="rect">
            <a:avLst/>
          </a:prstGeom>
        </p:spPr>
      </p:pic>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MULTI-UNIT MULTIFLOOR</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Field 4.jpg"/>
          <p:cNvPicPr>
            <a:picLocks noChangeAspect="1"/>
          </p:cNvPicPr>
          <p:nvPr/>
        </p:nvPicPr>
        <p:blipFill>
          <a:blip r:embed="rId2"/>
          <a:stretch>
            <a:fillRect/>
          </a:stretch>
        </p:blipFill>
        <p:spPr>
          <a:xfrm>
            <a:off x="-1" y="647384"/>
            <a:ext cx="9144001" cy="6210615"/>
          </a:xfrm>
          <a:prstGeom prst="rect">
            <a:avLst/>
          </a:prstGeom>
        </p:spPr>
      </p:pic>
      <p:sp>
        <p:nvSpPr>
          <p:cNvPr id="5" name="TextBox 4"/>
          <p:cNvSpPr txBox="1"/>
          <p:nvPr/>
        </p:nvSpPr>
        <p:spPr>
          <a:xfrm>
            <a:off x="0" y="124165"/>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OUTDOOR INVERTER</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697837" y="3606302"/>
            <a:ext cx="7588426" cy="2185214"/>
          </a:xfrm>
          <a:prstGeom prst="rect">
            <a:avLst/>
          </a:prstGeom>
          <a:noFill/>
        </p:spPr>
        <p:txBody>
          <a:bodyPr wrap="square" rtlCol="0">
            <a:spAutoFit/>
            <a:scene3d>
              <a:camera prst="orthographicFront"/>
              <a:lightRig rig="threePt" dir="t"/>
            </a:scene3d>
            <a:sp3d extrusionH="57150">
              <a:bevelT w="38100" h="38100"/>
              <a:bevelB w="38100" h="38100" prst="angle"/>
            </a:sp3d>
          </a:bodyPr>
          <a:lstStyle/>
          <a:p>
            <a:pPr algn="ctr"/>
            <a:r>
              <a:rPr lang="en-US" sz="48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EMERGENCY LIGHTING INVERTER SERIES </a:t>
            </a:r>
          </a:p>
          <a:p>
            <a:endParaRPr lang="en-US" sz="4000" dirty="0">
              <a:solidFill>
                <a:schemeClr val="bg1"/>
              </a:solidFill>
              <a:effectLst>
                <a:glow rad="50800">
                  <a:schemeClr val="tx2">
                    <a:lumMod val="60000"/>
                    <a:lumOff val="40000"/>
                    <a:alpha val="37000"/>
                  </a:schemeClr>
                </a:glow>
                <a:outerShdw blurRad="50800" dist="38100" dir="2700000" algn="tl" rotWithShape="0">
                  <a:srgbClr val="000000">
                    <a:alpha val="43000"/>
                  </a:srgbClr>
                </a:outerShdw>
                <a:reflection stA="50000" endPos="75000" dist="12700" dir="5400000" sy="-100000" algn="bl" rotWithShape="0"/>
              </a:effectLst>
              <a:latin typeface="911 Porscha"/>
            </a:endParaRPr>
          </a:p>
        </p:txBody>
      </p:sp>
      <p:cxnSp>
        <p:nvCxnSpPr>
          <p:cNvPr id="6" name="Straight Connector 5"/>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3" descr="DSPM-Logo-Black.png"/>
          <p:cNvPicPr>
            <a:picLocks noChangeAspect="1"/>
          </p:cNvPicPr>
          <p:nvPr/>
        </p:nvPicPr>
        <p:blipFill>
          <a:blip r:embed="rId2"/>
          <a:stretch>
            <a:fillRect/>
          </a:stretch>
        </p:blipFill>
        <p:spPr>
          <a:xfrm>
            <a:off x="2495550" y="1802147"/>
            <a:ext cx="4152900" cy="1600200"/>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1021"/>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CORPORATE BROCHURE</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11" name="Rectangle 10"/>
          <p:cNvSpPr/>
          <p:nvPr/>
        </p:nvSpPr>
        <p:spPr>
          <a:xfrm>
            <a:off x="152661" y="954882"/>
            <a:ext cx="8626322" cy="559950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DSPM-Difference-2.jpg"/>
          <p:cNvPicPr>
            <a:picLocks noChangeAspect="1"/>
          </p:cNvPicPr>
          <p:nvPr/>
        </p:nvPicPr>
        <p:blipFill>
          <a:blip r:embed="rId2"/>
          <a:stretch>
            <a:fillRect/>
          </a:stretch>
        </p:blipFill>
        <p:spPr>
          <a:xfrm>
            <a:off x="4494270" y="1158836"/>
            <a:ext cx="4116156" cy="5210135"/>
          </a:xfrm>
          <a:prstGeom prst="rect">
            <a:avLst/>
          </a:prstGeom>
        </p:spPr>
      </p:pic>
      <p:pic>
        <p:nvPicPr>
          <p:cNvPr id="6" name="Picture 5" descr="DSPM-Difference-1.jpg"/>
          <p:cNvPicPr>
            <a:picLocks noChangeAspect="1"/>
          </p:cNvPicPr>
          <p:nvPr/>
        </p:nvPicPr>
        <p:blipFill>
          <a:blip r:embed="rId3"/>
          <a:stretch>
            <a:fillRect/>
          </a:stretch>
        </p:blipFill>
        <p:spPr>
          <a:xfrm>
            <a:off x="289887" y="1158835"/>
            <a:ext cx="4024539" cy="5210135"/>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FAMILY LINE OF PRODUCTS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8" name="Rectangle 7"/>
          <p:cNvSpPr/>
          <p:nvPr/>
        </p:nvSpPr>
        <p:spPr>
          <a:xfrm>
            <a:off x="315190" y="1149567"/>
            <a:ext cx="8490143" cy="52336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088-1000-03A-DSPM-Catalog-Table-Of-Contents 1.jpg"/>
          <p:cNvPicPr>
            <a:picLocks noChangeAspect="1"/>
          </p:cNvPicPr>
          <p:nvPr/>
        </p:nvPicPr>
        <p:blipFill>
          <a:blip r:embed="rId2"/>
          <a:stretch>
            <a:fillRect/>
          </a:stretch>
        </p:blipFill>
        <p:spPr>
          <a:xfrm>
            <a:off x="315190" y="1149566"/>
            <a:ext cx="4048513" cy="5233655"/>
          </a:xfrm>
          <a:prstGeom prst="rect">
            <a:avLst/>
          </a:prstGeom>
        </p:spPr>
      </p:pic>
      <p:sp>
        <p:nvSpPr>
          <p:cNvPr id="12" name="Right Brace 11"/>
          <p:cNvSpPr/>
          <p:nvPr/>
        </p:nvSpPr>
        <p:spPr>
          <a:xfrm>
            <a:off x="4363703" y="1891223"/>
            <a:ext cx="936301" cy="1307168"/>
          </a:xfrm>
          <a:prstGeom prst="rightBrace">
            <a:avLst>
              <a:gd name="adj1" fmla="val 1844"/>
              <a:gd name="adj2" fmla="val 49291"/>
            </a:avLst>
          </a:prstGeom>
          <a:noFill/>
          <a:ln>
            <a:solidFill>
              <a:schemeClr val="accent6"/>
            </a:solidFill>
          </a:ln>
          <a:effectLst>
            <a:outerShdw blurRad="40005" dist="19939" dir="5400000" algn="tl" rotWithShape="0">
              <a:srgbClr val="000000">
                <a:alpha val="27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Right Brace 12"/>
          <p:cNvSpPr/>
          <p:nvPr/>
        </p:nvSpPr>
        <p:spPr>
          <a:xfrm>
            <a:off x="4363703" y="3383806"/>
            <a:ext cx="942399" cy="1529666"/>
          </a:xfrm>
          <a:prstGeom prst="rightBrace">
            <a:avLst>
              <a:gd name="adj1" fmla="val 863"/>
              <a:gd name="adj2" fmla="val 50000"/>
            </a:avLst>
          </a:prstGeom>
          <a:ln>
            <a:solidFill>
              <a:srgbClr val="008000"/>
            </a:solidFill>
          </a:ln>
          <a:effectLst>
            <a:outerShdw blurRad="40000" dist="20000" dir="5400000" rotWithShape="0">
              <a:srgbClr val="000000">
                <a:alpha val="30000"/>
              </a:srgbClr>
            </a:outerShdw>
          </a:effectLst>
        </p:spPr>
        <p:style>
          <a:lnRef idx="2">
            <a:schemeClr val="accent1"/>
          </a:lnRef>
          <a:fillRef idx="0">
            <a:schemeClr val="accent1"/>
          </a:fillRef>
          <a:effectRef idx="1">
            <a:schemeClr val="accent1"/>
          </a:effectRef>
          <a:fontRef idx="minor">
            <a:schemeClr val="tx1"/>
          </a:fontRef>
        </p:style>
      </p:sp>
      <p:sp>
        <p:nvSpPr>
          <p:cNvPr id="15" name="Right Brace 14"/>
          <p:cNvSpPr/>
          <p:nvPr/>
        </p:nvSpPr>
        <p:spPr>
          <a:xfrm>
            <a:off x="4363703" y="5061802"/>
            <a:ext cx="976711" cy="1177379"/>
          </a:xfrm>
          <a:prstGeom prst="rightBrace">
            <a:avLst>
              <a:gd name="adj1" fmla="val 1036"/>
              <a:gd name="adj2" fmla="val 50000"/>
            </a:avLst>
          </a:prstGeom>
          <a:ln>
            <a:solidFill>
              <a:srgbClr val="FFFF00"/>
            </a:solidFill>
          </a:ln>
          <a:effectLst>
            <a:outerShdw blurRad="40000" dist="20000" dir="5400000" rotWithShape="0">
              <a:srgbClr val="000000">
                <a:alpha val="30000"/>
              </a:srgbClr>
            </a:outerShdw>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5099386" y="2076637"/>
            <a:ext cx="2502267" cy="1077218"/>
          </a:xfrm>
          <a:prstGeom prst="rect">
            <a:avLst/>
          </a:prstGeom>
          <a:noFill/>
        </p:spPr>
        <p:txBody>
          <a:bodyPr wrap="square" rtlCol="0">
            <a:spAutoFit/>
          </a:bodyPr>
          <a:lstStyle/>
          <a:p>
            <a:pPr algn="ctr"/>
            <a:r>
              <a:rPr lang="en-US" sz="3200" b="1" dirty="0" smtClean="0">
                <a:latin typeface="Arial"/>
              </a:rPr>
              <a:t>Defender</a:t>
            </a:r>
          </a:p>
          <a:p>
            <a:pPr algn="ctr"/>
            <a:r>
              <a:rPr lang="en-US" sz="3200" b="1" dirty="0" smtClean="0">
                <a:latin typeface="Arial"/>
              </a:rPr>
              <a:t>Series</a:t>
            </a:r>
            <a:endParaRPr lang="en-US" sz="3200" b="1" dirty="0">
              <a:latin typeface="Arial"/>
            </a:endParaRPr>
          </a:p>
        </p:txBody>
      </p:sp>
      <p:sp>
        <p:nvSpPr>
          <p:cNvPr id="18" name="TextBox 17"/>
          <p:cNvSpPr txBox="1"/>
          <p:nvPr/>
        </p:nvSpPr>
        <p:spPr>
          <a:xfrm>
            <a:off x="5099386" y="3624844"/>
            <a:ext cx="2261239" cy="1077218"/>
          </a:xfrm>
          <a:prstGeom prst="rect">
            <a:avLst/>
          </a:prstGeom>
          <a:noFill/>
        </p:spPr>
        <p:txBody>
          <a:bodyPr wrap="square" rtlCol="0">
            <a:spAutoFit/>
          </a:bodyPr>
          <a:lstStyle/>
          <a:p>
            <a:pPr algn="ctr"/>
            <a:r>
              <a:rPr lang="en-US" sz="3200" b="1" dirty="0" smtClean="0">
                <a:latin typeface="Arial"/>
              </a:rPr>
              <a:t>Cobra</a:t>
            </a:r>
          </a:p>
          <a:p>
            <a:pPr algn="ctr"/>
            <a:r>
              <a:rPr lang="en-US" sz="3200" b="1" dirty="0" smtClean="0">
                <a:latin typeface="Arial"/>
              </a:rPr>
              <a:t>Series</a:t>
            </a:r>
            <a:endParaRPr lang="en-US" sz="3200" b="1" dirty="0">
              <a:latin typeface="Arial"/>
            </a:endParaRPr>
          </a:p>
        </p:txBody>
      </p:sp>
      <p:sp>
        <p:nvSpPr>
          <p:cNvPr id="19" name="TextBox 18"/>
          <p:cNvSpPr txBox="1"/>
          <p:nvPr/>
        </p:nvSpPr>
        <p:spPr>
          <a:xfrm>
            <a:off x="5300004" y="5191592"/>
            <a:ext cx="2132171" cy="1077218"/>
          </a:xfrm>
          <a:prstGeom prst="rect">
            <a:avLst/>
          </a:prstGeom>
          <a:noFill/>
        </p:spPr>
        <p:txBody>
          <a:bodyPr wrap="square" rtlCol="0">
            <a:spAutoFit/>
          </a:bodyPr>
          <a:lstStyle/>
          <a:p>
            <a:pPr algn="ctr"/>
            <a:r>
              <a:rPr lang="en-US" sz="3200" b="1" dirty="0" smtClean="0">
                <a:latin typeface="Arial"/>
              </a:rPr>
              <a:t>Fortress</a:t>
            </a:r>
          </a:p>
          <a:p>
            <a:pPr algn="ctr"/>
            <a:r>
              <a:rPr lang="en-US" sz="3200" b="1" dirty="0" smtClean="0">
                <a:latin typeface="Arial"/>
              </a:rPr>
              <a:t>Series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 name="Straight Connector 2"/>
          <p:cNvCxnSpPr/>
          <p:nvPr/>
        </p:nvCxnSpPr>
        <p:spPr>
          <a:xfrm>
            <a:off x="0" y="665902"/>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4975" y="1270086"/>
            <a:ext cx="8232033" cy="52750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50769" y="82714"/>
            <a:ext cx="8226239" cy="58477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smtClean="0">
                <a:effectLst>
                  <a:outerShdw blurRad="50800" dist="38100" dir="2700000" algn="tl" rotWithShape="0">
                    <a:srgbClr val="000000">
                      <a:alpha val="28000"/>
                    </a:srgbClr>
                  </a:outerShdw>
                </a:effectLst>
                <a:latin typeface="Bank Gothic Medium BT"/>
              </a:rPr>
              <a:t>SINGLE PHASE 350W – 2000W</a:t>
            </a:r>
            <a:endParaRPr lang="en-US" sz="3200" b="1" dirty="0">
              <a:effectLst>
                <a:outerShdw blurRad="50800" dist="38100" dir="2700000" algn="tl" rotWithShape="0">
                  <a:srgbClr val="000000">
                    <a:alpha val="28000"/>
                  </a:srgbClr>
                </a:outerShdw>
              </a:effectLst>
              <a:latin typeface="Bank Gothic Medium BT"/>
            </a:endParaRPr>
          </a:p>
        </p:txBody>
      </p:sp>
      <p:pic>
        <p:nvPicPr>
          <p:cNvPr id="9" name="Picture 8" descr="082-0008-02H-Cobra-Mini-Brochure-Front.jpg"/>
          <p:cNvPicPr>
            <a:picLocks noChangeAspect="1"/>
          </p:cNvPicPr>
          <p:nvPr/>
        </p:nvPicPr>
        <p:blipFill>
          <a:blip r:embed="rId2"/>
          <a:stretch>
            <a:fillRect/>
          </a:stretch>
        </p:blipFill>
        <p:spPr>
          <a:xfrm>
            <a:off x="4853424" y="1726668"/>
            <a:ext cx="3614566" cy="4679386"/>
          </a:xfrm>
          <a:prstGeom prst="rect">
            <a:avLst/>
          </a:prstGeom>
        </p:spPr>
      </p:pic>
      <p:pic>
        <p:nvPicPr>
          <p:cNvPr id="11" name="Picture 10" descr="082-0003-02H-Defender-Mini-Brochure-Front.jpg"/>
          <p:cNvPicPr>
            <a:picLocks noChangeAspect="1"/>
          </p:cNvPicPr>
          <p:nvPr/>
        </p:nvPicPr>
        <p:blipFill>
          <a:blip r:embed="rId3"/>
          <a:stretch>
            <a:fillRect/>
          </a:stretch>
        </p:blipFill>
        <p:spPr>
          <a:xfrm>
            <a:off x="612894" y="1726668"/>
            <a:ext cx="3610985" cy="4674750"/>
          </a:xfrm>
          <a:prstGeom prst="rect">
            <a:avLst/>
          </a:prstGeom>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 name="Straight Connector 2"/>
          <p:cNvCxnSpPr/>
          <p:nvPr/>
        </p:nvCxnSpPr>
        <p:spPr>
          <a:xfrm>
            <a:off x="0" y="665902"/>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4975" y="1270086"/>
            <a:ext cx="8232033" cy="52750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14280" y="81126"/>
            <a:ext cx="7295732" cy="58477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smtClean="0">
                <a:effectLst>
                  <a:outerShdw blurRad="50800" dist="38100" dir="2700000" algn="tl" rotWithShape="0">
                    <a:srgbClr val="000000">
                      <a:alpha val="28000"/>
                    </a:srgbClr>
                  </a:outerShdw>
                </a:effectLst>
                <a:latin typeface="Bank Gothic Medium BT"/>
              </a:rPr>
              <a:t>SINGLE PHASE 2.4KW – 4.2KW</a:t>
            </a:r>
            <a:endParaRPr lang="en-US" sz="3200" b="1" dirty="0">
              <a:effectLst>
                <a:outerShdw blurRad="50800" dist="38100" dir="2700000" algn="tl" rotWithShape="0">
                  <a:srgbClr val="000000">
                    <a:alpha val="28000"/>
                  </a:srgbClr>
                </a:outerShdw>
              </a:effectLst>
              <a:latin typeface="Bank Gothic Medium BT"/>
            </a:endParaRPr>
          </a:p>
        </p:txBody>
      </p:sp>
      <p:pic>
        <p:nvPicPr>
          <p:cNvPr id="11" name="Picture 10" descr="082-0009-02F-Cobra-Plus-Brochure-Front.jpg"/>
          <p:cNvPicPr>
            <a:picLocks noChangeAspect="1"/>
          </p:cNvPicPr>
          <p:nvPr/>
        </p:nvPicPr>
        <p:blipFill>
          <a:blip r:embed="rId2"/>
          <a:stretch>
            <a:fillRect/>
          </a:stretch>
        </p:blipFill>
        <p:spPr>
          <a:xfrm>
            <a:off x="4875227" y="1726668"/>
            <a:ext cx="3614566" cy="4679386"/>
          </a:xfrm>
          <a:prstGeom prst="rect">
            <a:avLst/>
          </a:prstGeom>
        </p:spPr>
      </p:pic>
      <p:pic>
        <p:nvPicPr>
          <p:cNvPr id="9" name="Picture 8" descr="082-0004-02F-Defender-Plus-Brochure-Front.jpg"/>
          <p:cNvPicPr>
            <a:picLocks noChangeAspect="1"/>
          </p:cNvPicPr>
          <p:nvPr/>
        </p:nvPicPr>
        <p:blipFill>
          <a:blip r:embed="rId3"/>
          <a:stretch>
            <a:fillRect/>
          </a:stretch>
        </p:blipFill>
        <p:spPr>
          <a:xfrm>
            <a:off x="625446" y="1726668"/>
            <a:ext cx="3614566" cy="4679386"/>
          </a:xfrm>
          <a:prstGeom prst="rect">
            <a:avLst/>
          </a:prstGeom>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 name="Straight Connector 2"/>
          <p:cNvCxnSpPr/>
          <p:nvPr/>
        </p:nvCxnSpPr>
        <p:spPr>
          <a:xfrm>
            <a:off x="0" y="665902"/>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4975" y="1270086"/>
            <a:ext cx="8232033" cy="52750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039" y="81126"/>
            <a:ext cx="7295732" cy="58477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smtClean="0">
                <a:effectLst>
                  <a:outerShdw blurRad="50800" dist="38100" dir="2700000" algn="tl" rotWithShape="0">
                    <a:srgbClr val="000000">
                      <a:alpha val="28000"/>
                    </a:srgbClr>
                  </a:outerShdw>
                </a:effectLst>
                <a:latin typeface="Bank Gothic Medium BT"/>
              </a:rPr>
              <a:t>SINGLE PHASE 4.7KW – 21KW</a:t>
            </a:r>
            <a:endParaRPr lang="en-US" sz="3200" b="1" dirty="0">
              <a:effectLst>
                <a:outerShdw blurRad="50800" dist="38100" dir="2700000" algn="tl" rotWithShape="0">
                  <a:srgbClr val="000000">
                    <a:alpha val="28000"/>
                  </a:srgbClr>
                </a:outerShdw>
              </a:effectLst>
              <a:latin typeface="Bank Gothic Medium BT"/>
            </a:endParaRPr>
          </a:p>
        </p:txBody>
      </p:sp>
      <p:pic>
        <p:nvPicPr>
          <p:cNvPr id="9" name="Picture 8" descr="082-0010-02F-Cobra-1-Brochure-Front.jpg"/>
          <p:cNvPicPr>
            <a:picLocks noChangeAspect="1"/>
          </p:cNvPicPr>
          <p:nvPr/>
        </p:nvPicPr>
        <p:blipFill>
          <a:blip r:embed="rId2"/>
          <a:stretch>
            <a:fillRect/>
          </a:stretch>
        </p:blipFill>
        <p:spPr>
          <a:xfrm>
            <a:off x="4821615" y="1726668"/>
            <a:ext cx="3610985" cy="4674750"/>
          </a:xfrm>
          <a:prstGeom prst="rect">
            <a:avLst/>
          </a:prstGeom>
        </p:spPr>
      </p:pic>
      <p:pic>
        <p:nvPicPr>
          <p:cNvPr id="11" name="Picture 10" descr="082-0005-02F-Defender-1-Brochure-Front.jpg"/>
          <p:cNvPicPr>
            <a:picLocks noChangeAspect="1"/>
          </p:cNvPicPr>
          <p:nvPr/>
        </p:nvPicPr>
        <p:blipFill>
          <a:blip r:embed="rId3"/>
          <a:stretch>
            <a:fillRect/>
          </a:stretch>
        </p:blipFill>
        <p:spPr>
          <a:xfrm>
            <a:off x="681066" y="1726668"/>
            <a:ext cx="3610985" cy="4674750"/>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7385"/>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87189" y="64197"/>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LIFE SAFETY CODES I</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7" name="TextBox 6"/>
          <p:cNvSpPr txBox="1"/>
          <p:nvPr/>
        </p:nvSpPr>
        <p:spPr>
          <a:xfrm>
            <a:off x="282222" y="900612"/>
            <a:ext cx="8683037" cy="461665"/>
          </a:xfrm>
          <a:prstGeom prst="rect">
            <a:avLst/>
          </a:prstGeom>
          <a:noFill/>
        </p:spPr>
        <p:txBody>
          <a:bodyPr wrap="square" rtlCol="0">
            <a:spAutoFit/>
          </a:bodyPr>
          <a:lstStyle/>
          <a:p>
            <a:pPr algn="ctr"/>
            <a:r>
              <a:rPr lang="en-US" sz="2400" dirty="0" smtClean="0">
                <a:latin typeface="Futura Medium"/>
                <a:cs typeface="Futura Medium"/>
              </a:rPr>
              <a:t>Fundamental Requirements</a:t>
            </a:r>
            <a:endParaRPr lang="en-US" sz="2400" dirty="0">
              <a:latin typeface="Futura Medium"/>
              <a:cs typeface="Futura Medium"/>
            </a:endParaRPr>
          </a:p>
        </p:txBody>
      </p:sp>
      <p:sp>
        <p:nvSpPr>
          <p:cNvPr id="8" name="Rectangle 7"/>
          <p:cNvSpPr/>
          <p:nvPr/>
        </p:nvSpPr>
        <p:spPr>
          <a:xfrm>
            <a:off x="282222" y="1500777"/>
            <a:ext cx="8523111" cy="4882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882684" y="2742005"/>
            <a:ext cx="7151705" cy="646331"/>
          </a:xfrm>
          <a:prstGeom prst="rect">
            <a:avLst/>
          </a:prstGeom>
          <a:noFill/>
        </p:spPr>
        <p:txBody>
          <a:bodyPr wrap="square" rtlCol="0">
            <a:spAutoFit/>
          </a:bodyPr>
          <a:lstStyle/>
          <a:p>
            <a:pPr algn="ctr"/>
            <a:endParaRPr lang="en-US" sz="3600" b="1" dirty="0">
              <a:solidFill>
                <a:schemeClr val="bg1"/>
              </a:solidFill>
              <a:effectLst>
                <a:outerShdw blurRad="50800" dist="38100" dir="2700000" algn="tl" rotWithShape="0">
                  <a:srgbClr val="000000">
                    <a:alpha val="43000"/>
                  </a:srgbClr>
                </a:outerShdw>
              </a:effectLst>
              <a:latin typeface="Helvetica Neue"/>
            </a:endParaRPr>
          </a:p>
        </p:txBody>
      </p:sp>
      <p:sp>
        <p:nvSpPr>
          <p:cNvPr id="9" name="TextBox 8"/>
          <p:cNvSpPr txBox="1"/>
          <p:nvPr/>
        </p:nvSpPr>
        <p:spPr>
          <a:xfrm>
            <a:off x="508000" y="1834444"/>
            <a:ext cx="8165630" cy="4124206"/>
          </a:xfrm>
          <a:prstGeom prst="rect">
            <a:avLst/>
          </a:prstGeom>
          <a:noFill/>
        </p:spPr>
        <p:txBody>
          <a:bodyPr wrap="square" rtlCol="0">
            <a:spAutoFit/>
          </a:bodyPr>
          <a:lstStyle/>
          <a:p>
            <a:pPr marL="228600" indent="-228600">
              <a:buAutoNum type="arabicPeriod"/>
            </a:pPr>
            <a:r>
              <a:rPr lang="en-US" b="1" dirty="0" smtClean="0">
                <a:latin typeface="Helvetica Neue"/>
              </a:rPr>
              <a:t> Provide adequate safety without dependence on any single safeguard.</a:t>
            </a:r>
          </a:p>
          <a:p>
            <a:pPr marL="228600" indent="-228600">
              <a:buAutoNum type="arabicPeriod"/>
            </a:pPr>
            <a:r>
              <a:rPr lang="en-US" b="1" dirty="0" smtClean="0">
                <a:latin typeface="Helvetica Neue"/>
              </a:rPr>
              <a:t> Provide an appropriate degree of life safety considering the size, shape, and nature of the occupancy.</a:t>
            </a:r>
          </a:p>
          <a:p>
            <a:pPr marL="228600" indent="-228600">
              <a:buAutoNum type="arabicPeriod"/>
            </a:pPr>
            <a:r>
              <a:rPr lang="en-US" b="1" dirty="0" smtClean="0">
                <a:latin typeface="Helvetica Neue"/>
              </a:rPr>
              <a:t> Provide for backup or redundant egress arrangements.</a:t>
            </a:r>
          </a:p>
          <a:p>
            <a:pPr marL="228600" indent="-228600">
              <a:buAutoNum type="arabicPeriod"/>
            </a:pPr>
            <a:r>
              <a:rPr lang="en-US" b="1" dirty="0" smtClean="0">
                <a:latin typeface="Helvetica Neue"/>
              </a:rPr>
              <a:t> Ensure that the egress paths are clear, unobstructed, and unlocked.</a:t>
            </a:r>
          </a:p>
          <a:p>
            <a:pPr marL="228600" indent="-228600">
              <a:buAutoNum type="arabicPeriod"/>
            </a:pPr>
            <a:r>
              <a:rPr lang="en-US" b="1" dirty="0" smtClean="0">
                <a:latin typeface="Helvetica Neue"/>
              </a:rPr>
              <a:t> Ensure that the exits and egress routes are clearly marked to avoid confusion and provide the cues needed for their effective use.</a:t>
            </a:r>
          </a:p>
          <a:p>
            <a:pPr marL="228600" indent="-228600">
              <a:buAutoNum type="arabicPeriod"/>
            </a:pPr>
            <a:r>
              <a:rPr lang="en-US" b="1" dirty="0" smtClean="0">
                <a:latin typeface="Helvetica Neue"/>
              </a:rPr>
              <a:t> </a:t>
            </a:r>
            <a:r>
              <a:rPr lang="en-US" sz="2200" b="1" dirty="0" smtClean="0">
                <a:solidFill>
                  <a:srgbClr val="FF0000"/>
                </a:solidFill>
                <a:latin typeface="Helvetica Neue"/>
              </a:rPr>
              <a:t>Provide adequate lighting.</a:t>
            </a:r>
          </a:p>
          <a:p>
            <a:pPr marL="228600" indent="-228600">
              <a:buAutoNum type="arabicPeriod"/>
            </a:pPr>
            <a:r>
              <a:rPr lang="en-US" b="1" dirty="0" smtClean="0">
                <a:latin typeface="Helvetica Neue"/>
              </a:rPr>
              <a:t> Ensure prompt occupant response by providing early warnings.</a:t>
            </a:r>
          </a:p>
          <a:p>
            <a:pPr marL="228600" indent="-228600">
              <a:buAutoNum type="arabicPeriod"/>
            </a:pPr>
            <a:r>
              <a:rPr lang="en-US" b="1" dirty="0" smtClean="0">
                <a:latin typeface="Helvetica Neue"/>
              </a:rPr>
              <a:t> Ensure the required systems facilitate and enhance situation awareness.</a:t>
            </a:r>
          </a:p>
          <a:p>
            <a:pPr marL="228600" indent="-228600">
              <a:buAutoNum type="arabicPeriod"/>
            </a:pPr>
            <a:r>
              <a:rPr lang="en-US" b="1" dirty="0" smtClean="0">
                <a:latin typeface="Helvetica Neue"/>
              </a:rPr>
              <a:t> Ensure the suitable enclosure of vertical openings.</a:t>
            </a:r>
          </a:p>
          <a:p>
            <a:pPr marL="228600" indent="-228600">
              <a:buAutoNum type="arabicPeriod"/>
            </a:pPr>
            <a:r>
              <a:rPr lang="en-US" b="1" dirty="0" smtClean="0">
                <a:latin typeface="Helvetica Neue"/>
              </a:rPr>
              <a:t> Ensure compliance with applicable installation standards.</a:t>
            </a:r>
          </a:p>
          <a:p>
            <a:pPr marL="228600" indent="-228600">
              <a:buAutoNum type="arabicPeriod"/>
            </a:pPr>
            <a:r>
              <a:rPr lang="en-US" b="1" dirty="0" smtClean="0">
                <a:latin typeface="Helvetica Neue"/>
              </a:rPr>
              <a:t> </a:t>
            </a:r>
            <a:r>
              <a:rPr lang="en-US" sz="2200" b="1" dirty="0" smtClean="0">
                <a:solidFill>
                  <a:srgbClr val="FF0000"/>
                </a:solidFill>
                <a:latin typeface="Helvetica Neue"/>
              </a:rPr>
              <a:t>Maintain all required features in proper working order.</a:t>
            </a:r>
          </a:p>
        </p:txBody>
      </p:sp>
      <p:sp>
        <p:nvSpPr>
          <p:cNvPr id="10" name="TextBox 9"/>
          <p:cNvSpPr txBox="1"/>
          <p:nvPr/>
        </p:nvSpPr>
        <p:spPr>
          <a:xfrm>
            <a:off x="5705855" y="326213"/>
            <a:ext cx="3725334" cy="261610"/>
          </a:xfrm>
          <a:prstGeom prst="rect">
            <a:avLst/>
          </a:prstGeom>
          <a:noFill/>
        </p:spPr>
        <p:txBody>
          <a:bodyPr wrap="square" rtlCol="0">
            <a:spAutoFit/>
          </a:bodyPr>
          <a:lstStyle/>
          <a:p>
            <a:r>
              <a:rPr lang="en-US" sz="1100" b="1" dirty="0" smtClean="0">
                <a:effectLst>
                  <a:outerShdw blurRad="50800" dist="38100" dir="2700000" algn="tl" rotWithShape="0">
                    <a:srgbClr val="000000">
                      <a:alpha val="43000"/>
                    </a:srgbClr>
                  </a:outerShdw>
                </a:effectLst>
                <a:latin typeface="Futura Medium"/>
              </a:rPr>
              <a:t>(From </a:t>
            </a:r>
            <a:r>
              <a:rPr lang="en-US" sz="1100" b="1" i="1" dirty="0" smtClean="0">
                <a:effectLst>
                  <a:outerShdw blurRad="50800" dist="38100" dir="2700000" algn="tl" rotWithShape="0">
                    <a:srgbClr val="000000">
                      <a:alpha val="43000"/>
                    </a:srgbClr>
                  </a:outerShdw>
                </a:effectLst>
                <a:latin typeface="Futura Medium"/>
              </a:rPr>
              <a:t>Life Safety Code Handbook, 2012)</a:t>
            </a:r>
            <a:endParaRPr lang="en-US" sz="1100" b="1" dirty="0">
              <a:effectLst>
                <a:outerShdw blurRad="50800" dist="38100" dir="2700000" algn="tl" rotWithShape="0">
                  <a:srgbClr val="000000">
                    <a:alpha val="43000"/>
                  </a:srgbClr>
                </a:outerShdw>
              </a:effectLst>
              <a:latin typeface="Futura Medium"/>
            </a:endParaRPr>
          </a:p>
        </p:txBody>
      </p:sp>
      <p:sp>
        <p:nvSpPr>
          <p:cNvPr id="11" name="Rectangle 10"/>
          <p:cNvSpPr/>
          <p:nvPr/>
        </p:nvSpPr>
        <p:spPr>
          <a:xfrm>
            <a:off x="1806222" y="1526667"/>
            <a:ext cx="5362221" cy="307777"/>
          </a:xfrm>
          <a:prstGeom prst="rect">
            <a:avLst/>
          </a:prstGeom>
        </p:spPr>
        <p:txBody>
          <a:bodyPr wrap="square">
            <a:spAutoFit/>
          </a:bodyPr>
          <a:lstStyle/>
          <a:p>
            <a:pPr marL="228600" indent="-228600" algn="ctr"/>
            <a:r>
              <a:rPr lang="en-US" sz="1400" b="1" i="1" dirty="0" smtClean="0">
                <a:latin typeface="Helvetica Neue"/>
              </a:rPr>
              <a:t>(4.5, Life Safety Code Handbook. 2012)</a:t>
            </a:r>
            <a:endParaRPr lang="en-US" sz="1400" b="1" i="1" dirty="0">
              <a:latin typeface="Helvetica Neue"/>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 name="Straight Connector 2"/>
          <p:cNvCxnSpPr/>
          <p:nvPr/>
        </p:nvCxnSpPr>
        <p:spPr>
          <a:xfrm>
            <a:off x="0" y="665902"/>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4975" y="1270086"/>
            <a:ext cx="8232033" cy="52750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896061" y="81126"/>
            <a:ext cx="7295732" cy="58477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smtClean="0">
                <a:effectLst>
                  <a:outerShdw blurRad="50800" dist="38100" dir="2700000" algn="tl" rotWithShape="0">
                    <a:srgbClr val="000000">
                      <a:alpha val="28000"/>
                    </a:srgbClr>
                  </a:outerShdw>
                </a:effectLst>
                <a:latin typeface="Bank Gothic Medium BT"/>
              </a:rPr>
              <a:t>THREE PHASE 3KW – 125KW</a:t>
            </a:r>
            <a:endParaRPr lang="en-US" sz="3200" b="1" dirty="0">
              <a:effectLst>
                <a:outerShdw blurRad="50800" dist="38100" dir="2700000" algn="tl" rotWithShape="0">
                  <a:srgbClr val="000000">
                    <a:alpha val="28000"/>
                  </a:srgbClr>
                </a:outerShdw>
              </a:effectLst>
              <a:latin typeface="Bank Gothic Medium BT"/>
            </a:endParaRPr>
          </a:p>
        </p:txBody>
      </p:sp>
      <p:pic>
        <p:nvPicPr>
          <p:cNvPr id="11" name="Picture 10" descr="082-0011-02G-Cobra-3-Brochure-Front.jpg"/>
          <p:cNvPicPr>
            <a:picLocks noChangeAspect="1"/>
          </p:cNvPicPr>
          <p:nvPr/>
        </p:nvPicPr>
        <p:blipFill>
          <a:blip r:embed="rId2"/>
          <a:stretch>
            <a:fillRect/>
          </a:stretch>
        </p:blipFill>
        <p:spPr>
          <a:xfrm>
            <a:off x="4827624" y="1722446"/>
            <a:ext cx="3614246" cy="4678972"/>
          </a:xfrm>
          <a:prstGeom prst="rect">
            <a:avLst/>
          </a:prstGeom>
        </p:spPr>
      </p:pic>
      <p:pic>
        <p:nvPicPr>
          <p:cNvPr id="9" name="Picture 8" descr="082-0006-02H-Defender-3-Brochure-Front.jpg"/>
          <p:cNvPicPr>
            <a:picLocks noChangeAspect="1"/>
          </p:cNvPicPr>
          <p:nvPr/>
        </p:nvPicPr>
        <p:blipFill>
          <a:blip r:embed="rId3"/>
          <a:stretch>
            <a:fillRect/>
          </a:stretch>
        </p:blipFill>
        <p:spPr>
          <a:xfrm>
            <a:off x="671796" y="1722446"/>
            <a:ext cx="3614246" cy="4678972"/>
          </a:xfrm>
          <a:prstGeom prst="rect">
            <a:avLst/>
          </a:prstGeo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 name="Straight Connector 2"/>
          <p:cNvCxnSpPr/>
          <p:nvPr/>
        </p:nvCxnSpPr>
        <p:spPr>
          <a:xfrm>
            <a:off x="0" y="665902"/>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4975" y="1270086"/>
            <a:ext cx="8232033" cy="52750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045796" y="81126"/>
            <a:ext cx="7295732" cy="58477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smtClean="0">
                <a:effectLst>
                  <a:outerShdw blurRad="50800" dist="38100" dir="2700000" algn="tl" rotWithShape="0">
                    <a:srgbClr val="000000">
                      <a:alpha val="28000"/>
                    </a:srgbClr>
                  </a:outerShdw>
                </a:effectLst>
                <a:latin typeface="Bank Gothic Medium BT"/>
              </a:rPr>
              <a:t>SINGLE PHASE 75W – 21KW</a:t>
            </a:r>
            <a:endParaRPr lang="en-US" sz="3200" b="1" dirty="0">
              <a:effectLst>
                <a:outerShdw blurRad="50800" dist="38100" dir="2700000" algn="tl" rotWithShape="0">
                  <a:srgbClr val="000000">
                    <a:alpha val="28000"/>
                  </a:srgbClr>
                </a:outerShdw>
              </a:effectLst>
              <a:latin typeface="Bank Gothic Medium BT"/>
            </a:endParaRPr>
          </a:p>
        </p:txBody>
      </p:sp>
      <p:sp>
        <p:nvSpPr>
          <p:cNvPr id="9" name="TextBox 8"/>
          <p:cNvSpPr txBox="1"/>
          <p:nvPr/>
        </p:nvSpPr>
        <p:spPr>
          <a:xfrm>
            <a:off x="2002386" y="667490"/>
            <a:ext cx="5432401" cy="369332"/>
          </a:xfrm>
          <a:prstGeom prst="rect">
            <a:avLst/>
          </a:prstGeom>
          <a:noFill/>
        </p:spPr>
        <p:txBody>
          <a:bodyPr wrap="square" rtlCol="0">
            <a:spAutoFit/>
          </a:bodyPr>
          <a:lstStyle/>
          <a:p>
            <a:pPr algn="ctr"/>
            <a:r>
              <a:rPr lang="en-US" dirty="0" smtClean="0">
                <a:latin typeface="Futura Medium"/>
              </a:rPr>
              <a:t>Outdoor Lighting Inverter</a:t>
            </a:r>
            <a:endParaRPr lang="en-US" dirty="0">
              <a:latin typeface="Futura Medium"/>
            </a:endParaRPr>
          </a:p>
        </p:txBody>
      </p:sp>
      <p:pic>
        <p:nvPicPr>
          <p:cNvPr id="10" name="Picture 9" descr="082-0014-02F-Fortress-Harsh-1-Brochure-Front.jpg"/>
          <p:cNvPicPr>
            <a:picLocks noChangeAspect="1"/>
          </p:cNvPicPr>
          <p:nvPr/>
        </p:nvPicPr>
        <p:blipFill>
          <a:blip r:embed="rId2"/>
          <a:stretch>
            <a:fillRect/>
          </a:stretch>
        </p:blipFill>
        <p:spPr>
          <a:xfrm>
            <a:off x="4866337" y="1726668"/>
            <a:ext cx="3614246" cy="4678972"/>
          </a:xfrm>
          <a:prstGeom prst="rect">
            <a:avLst/>
          </a:prstGeom>
        </p:spPr>
      </p:pic>
      <p:pic>
        <p:nvPicPr>
          <p:cNvPr id="11" name="Picture 10" descr="082-0012-02G-Fortress-1-Brochure-Front.jpg"/>
          <p:cNvPicPr>
            <a:picLocks noChangeAspect="1"/>
          </p:cNvPicPr>
          <p:nvPr/>
        </p:nvPicPr>
        <p:blipFill>
          <a:blip r:embed="rId3"/>
          <a:stretch>
            <a:fillRect/>
          </a:stretch>
        </p:blipFill>
        <p:spPr>
          <a:xfrm>
            <a:off x="714001" y="1726668"/>
            <a:ext cx="3614246" cy="4678972"/>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 name="Straight Connector 2"/>
          <p:cNvCxnSpPr/>
          <p:nvPr/>
        </p:nvCxnSpPr>
        <p:spPr>
          <a:xfrm>
            <a:off x="0" y="665902"/>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4975" y="1270086"/>
            <a:ext cx="8232033" cy="52750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21971" y="82714"/>
            <a:ext cx="7295732" cy="58477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smtClean="0">
                <a:effectLst>
                  <a:outerShdw blurRad="50800" dist="38100" dir="2700000" algn="tl" rotWithShape="0">
                    <a:srgbClr val="000000">
                      <a:alpha val="28000"/>
                    </a:srgbClr>
                  </a:outerShdw>
                </a:effectLst>
                <a:latin typeface="Bank Gothic Medium BT"/>
              </a:rPr>
              <a:t>THREE PHASE 3KW – 125KW</a:t>
            </a:r>
            <a:endParaRPr lang="en-US" sz="3200" b="1" dirty="0">
              <a:effectLst>
                <a:outerShdw blurRad="50800" dist="38100" dir="2700000" algn="tl" rotWithShape="0">
                  <a:srgbClr val="000000">
                    <a:alpha val="28000"/>
                  </a:srgbClr>
                </a:outerShdw>
              </a:effectLst>
              <a:latin typeface="Bank Gothic Medium BT"/>
            </a:endParaRPr>
          </a:p>
        </p:txBody>
      </p:sp>
      <p:sp>
        <p:nvSpPr>
          <p:cNvPr id="9" name="TextBox 8"/>
          <p:cNvSpPr txBox="1"/>
          <p:nvPr/>
        </p:nvSpPr>
        <p:spPr>
          <a:xfrm>
            <a:off x="2002386" y="667490"/>
            <a:ext cx="5432401" cy="369332"/>
          </a:xfrm>
          <a:prstGeom prst="rect">
            <a:avLst/>
          </a:prstGeom>
          <a:noFill/>
        </p:spPr>
        <p:txBody>
          <a:bodyPr wrap="square" rtlCol="0">
            <a:spAutoFit/>
          </a:bodyPr>
          <a:lstStyle/>
          <a:p>
            <a:pPr algn="ctr"/>
            <a:r>
              <a:rPr lang="en-US" dirty="0" smtClean="0">
                <a:latin typeface="Futura Medium"/>
              </a:rPr>
              <a:t>Outdoor Lighting Inverter</a:t>
            </a:r>
            <a:endParaRPr lang="en-US" dirty="0">
              <a:latin typeface="Futura Medium"/>
            </a:endParaRPr>
          </a:p>
        </p:txBody>
      </p:sp>
      <p:pic>
        <p:nvPicPr>
          <p:cNvPr id="8" name="Picture 7" descr="082-0015-02G-Fortress-Harsh-3-Brochure-Front.jpg"/>
          <p:cNvPicPr>
            <a:picLocks noChangeAspect="1"/>
          </p:cNvPicPr>
          <p:nvPr/>
        </p:nvPicPr>
        <p:blipFill>
          <a:blip r:embed="rId2"/>
          <a:stretch>
            <a:fillRect/>
          </a:stretch>
        </p:blipFill>
        <p:spPr>
          <a:xfrm>
            <a:off x="4876370" y="1726668"/>
            <a:ext cx="3614246" cy="4678972"/>
          </a:xfrm>
          <a:prstGeom prst="rect">
            <a:avLst/>
          </a:prstGeom>
        </p:spPr>
      </p:pic>
      <p:pic>
        <p:nvPicPr>
          <p:cNvPr id="13" name="Picture 12" descr="082-0013-02H-Fortress-3-Brochure-Front.jpg"/>
          <p:cNvPicPr>
            <a:picLocks noChangeAspect="1"/>
          </p:cNvPicPr>
          <p:nvPr/>
        </p:nvPicPr>
        <p:blipFill>
          <a:blip r:embed="rId3"/>
          <a:stretch>
            <a:fillRect/>
          </a:stretch>
        </p:blipFill>
        <p:spPr>
          <a:xfrm>
            <a:off x="662403" y="1726668"/>
            <a:ext cx="3610985" cy="4674750"/>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 name="Straight Connector 2"/>
          <p:cNvCxnSpPr/>
          <p:nvPr/>
        </p:nvCxnSpPr>
        <p:spPr>
          <a:xfrm>
            <a:off x="0" y="665902"/>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444975" y="1270086"/>
            <a:ext cx="8232033" cy="527502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082-0007-02I-Cobra-Micro-Brochure-Front.jpg"/>
          <p:cNvPicPr>
            <a:picLocks noChangeAspect="1"/>
          </p:cNvPicPr>
          <p:nvPr/>
        </p:nvPicPr>
        <p:blipFill>
          <a:blip r:embed="rId2"/>
          <a:stretch>
            <a:fillRect/>
          </a:stretch>
        </p:blipFill>
        <p:spPr>
          <a:xfrm>
            <a:off x="640607" y="1715079"/>
            <a:ext cx="3602033" cy="4663162"/>
          </a:xfrm>
          <a:prstGeom prst="rect">
            <a:avLst/>
          </a:prstGeom>
        </p:spPr>
      </p:pic>
      <p:sp>
        <p:nvSpPr>
          <p:cNvPr id="8" name="TextBox 7"/>
          <p:cNvSpPr txBox="1"/>
          <p:nvPr/>
        </p:nvSpPr>
        <p:spPr>
          <a:xfrm>
            <a:off x="1010463" y="265792"/>
            <a:ext cx="7203030"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smtClean="0">
                <a:effectLst>
                  <a:outerShdw blurRad="50800" dist="38100" dir="2700000" algn="tl" rotWithShape="0">
                    <a:srgbClr val="000000">
                      <a:alpha val="29000"/>
                    </a:srgbClr>
                  </a:outerShdw>
                </a:effectLst>
                <a:latin typeface="Bank Gothic Medium BT"/>
              </a:rPr>
              <a:t>SINGLE PHASE 75-300W / PATENTABLE TECHNOLOGY</a:t>
            </a:r>
            <a:endParaRPr lang="en-US" b="1" dirty="0">
              <a:effectLst>
                <a:outerShdw blurRad="50800" dist="38100" dir="2700000" algn="tl" rotWithShape="0">
                  <a:srgbClr val="000000">
                    <a:alpha val="29000"/>
                  </a:srgbClr>
                </a:outerShdw>
              </a:effectLst>
              <a:latin typeface="Bank Gothic Medium BT"/>
            </a:endParaRPr>
          </a:p>
        </p:txBody>
      </p:sp>
      <p:pic>
        <p:nvPicPr>
          <p:cNvPr id="7" name="Picture 6" descr="082-0001-02A-ECM-Brochure-Front.jpg"/>
          <p:cNvPicPr>
            <a:picLocks noChangeAspect="1"/>
          </p:cNvPicPr>
          <p:nvPr/>
        </p:nvPicPr>
        <p:blipFill>
          <a:blip r:embed="rId3"/>
          <a:stretch>
            <a:fillRect/>
          </a:stretch>
        </p:blipFill>
        <p:spPr>
          <a:xfrm>
            <a:off x="4872232" y="1700125"/>
            <a:ext cx="3614246" cy="4677259"/>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818351" y="1576019"/>
            <a:ext cx="7588426" cy="4401205"/>
          </a:xfrm>
          <a:prstGeom prst="rect">
            <a:avLst/>
          </a:prstGeom>
          <a:noFill/>
        </p:spPr>
        <p:txBody>
          <a:bodyPr wrap="square" rtlCol="0">
            <a:spAutoFit/>
            <a:scene3d>
              <a:camera prst="orthographicFront"/>
              <a:lightRig rig="threePt" dir="t"/>
            </a:scene3d>
            <a:sp3d extrusionH="57150">
              <a:bevelT w="38100" h="38100"/>
              <a:bevelB w="38100" h="38100" prst="angle"/>
            </a:sp3d>
          </a:bodyPr>
          <a:lstStyle/>
          <a:p>
            <a:pPr algn="ctr"/>
            <a:r>
              <a:rPr lang="en-US" sz="60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CENTRALIZED</a:t>
            </a:r>
          </a:p>
          <a:p>
            <a:pPr algn="ctr"/>
            <a:r>
              <a:rPr lang="en-US" sz="60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LIGHTING</a:t>
            </a:r>
          </a:p>
          <a:p>
            <a:pPr algn="ctr"/>
            <a:r>
              <a:rPr lang="en-US" sz="60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INVERTER APPLICATION</a:t>
            </a:r>
          </a:p>
          <a:p>
            <a:endParaRPr lang="en-US" sz="4000" dirty="0">
              <a:solidFill>
                <a:schemeClr val="bg1"/>
              </a:solidFill>
              <a:effectLst>
                <a:glow rad="50800">
                  <a:schemeClr val="tx2">
                    <a:lumMod val="60000"/>
                    <a:lumOff val="40000"/>
                    <a:alpha val="37000"/>
                  </a:schemeClr>
                </a:glow>
                <a:outerShdw blurRad="50800" dist="38100" dir="2700000" algn="tl" rotWithShape="0">
                  <a:srgbClr val="000000">
                    <a:alpha val="43000"/>
                  </a:srgbClr>
                </a:outerShdw>
                <a:reflection stA="50000" endPos="75000" dist="12700" dir="5400000" sy="-100000" algn="bl" rotWithShape="0"/>
              </a:effectLst>
              <a:latin typeface="911 Porscha"/>
            </a:endParaRPr>
          </a:p>
        </p:txBody>
      </p:sp>
      <p:cxnSp>
        <p:nvCxnSpPr>
          <p:cNvPr id="6" name="Straight Connector 5"/>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DIMMER BYPASS APPLICATION</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5" name="Picture 4" descr="Theater screen.jpg"/>
          <p:cNvPicPr>
            <a:picLocks noChangeAspect="1"/>
          </p:cNvPicPr>
          <p:nvPr/>
        </p:nvPicPr>
        <p:blipFill>
          <a:blip r:embed="rId3"/>
          <a:stretch>
            <a:fillRect/>
          </a:stretch>
        </p:blipFill>
        <p:spPr>
          <a:xfrm>
            <a:off x="-1" y="647384"/>
            <a:ext cx="9137559" cy="6210615"/>
          </a:xfrm>
          <a:prstGeom prst="rect">
            <a:avLst/>
          </a:prstGeom>
        </p:spPr>
      </p:pic>
      <p:pic>
        <p:nvPicPr>
          <p:cNvPr id="9" name="crowd-talking-2.wav">
            <a:hlinkClick r:id="" action="ppaction://media"/>
          </p:cNvPr>
          <p:cNvPicPr>
            <a:picLocks noRot="1" noChangeAspect="1"/>
          </p:cNvPicPr>
          <p:nvPr>
            <a:audioFile r:link="rId1"/>
          </p:nvPr>
        </p:nvPicPr>
        <p:blipFill>
          <a:blip r:embed="rId4"/>
          <a:stretch>
            <a:fillRect/>
          </a:stretch>
        </p:blipFill>
        <p:spPr>
          <a:xfrm>
            <a:off x="0" y="6745406"/>
            <a:ext cx="112593" cy="11259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Theater screen-3.jpg"/>
          <p:cNvPicPr>
            <a:picLocks noChangeAspect="1"/>
          </p:cNvPicPr>
          <p:nvPr/>
        </p:nvPicPr>
        <p:blipFill>
          <a:blip r:embed="rId3"/>
          <a:stretch>
            <a:fillRect/>
          </a:stretch>
        </p:blipFill>
        <p:spPr>
          <a:xfrm>
            <a:off x="0" y="647385"/>
            <a:ext cx="9144000" cy="6210615"/>
          </a:xfrm>
          <a:prstGeom prst="rect">
            <a:avLst/>
          </a:prstGeom>
        </p:spPr>
      </p:pic>
      <p:cxnSp>
        <p:nvCxnSpPr>
          <p:cNvPr id="3" name="Straight Connector 2"/>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DIMMER BYPASS APPLICATION</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5" name="Picture 4" descr="Theater screen-2.jpg"/>
          <p:cNvPicPr>
            <a:picLocks noChangeAspect="1"/>
          </p:cNvPicPr>
          <p:nvPr/>
        </p:nvPicPr>
        <p:blipFill>
          <a:blip r:embed="rId4"/>
          <a:stretch>
            <a:fillRect/>
          </a:stretch>
        </p:blipFill>
        <p:spPr>
          <a:xfrm>
            <a:off x="0" y="647385"/>
            <a:ext cx="9144000" cy="6210616"/>
          </a:xfrm>
          <a:prstGeom prst="rect">
            <a:avLst/>
          </a:prstGeom>
        </p:spPr>
      </p:pic>
      <p:pic>
        <p:nvPicPr>
          <p:cNvPr id="6" name="Picture 5" descr="Theater screen-4.jpg"/>
          <p:cNvPicPr>
            <a:picLocks noChangeAspect="1"/>
          </p:cNvPicPr>
          <p:nvPr/>
        </p:nvPicPr>
        <p:blipFill>
          <a:blip r:embed="rId5"/>
          <a:stretch>
            <a:fillRect/>
          </a:stretch>
        </p:blipFill>
        <p:spPr>
          <a:xfrm>
            <a:off x="0" y="647385"/>
            <a:ext cx="9144471" cy="6212204"/>
          </a:xfrm>
          <a:prstGeom prst="rect">
            <a:avLst/>
          </a:prstGeom>
        </p:spPr>
      </p:pic>
      <p:pic>
        <p:nvPicPr>
          <p:cNvPr id="9" name="494095_SOUNDDOGS__sm.wav">
            <a:hlinkClick r:id="" action="ppaction://media"/>
          </p:cNvPr>
          <p:cNvPicPr>
            <a:picLocks noRot="1" noChangeAspect="1"/>
          </p:cNvPicPr>
          <p:nvPr>
            <a:audioFile r:link="rId1"/>
          </p:nvPr>
        </p:nvPicPr>
        <p:blipFill>
          <a:blip r:embed="rId6"/>
          <a:stretch>
            <a:fillRect/>
          </a:stretch>
        </p:blipFill>
        <p:spPr>
          <a:xfrm flipV="1">
            <a:off x="0" y="6700675"/>
            <a:ext cx="157325" cy="1573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200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2000"/>
                            </p:stCondLst>
                            <p:childTnLst>
                              <p:par>
                                <p:cTn id="8" presetID="1" presetClass="entr" presetSubtype="0" fill="hold"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3000"/>
                            </p:stCondLst>
                            <p:childTnLst>
                              <p:par>
                                <p:cTn id="11" presetID="1" presetClass="mediacall" presetSubtype="0" fill="hold" nodeType="afterEffect">
                                  <p:stCondLst>
                                    <p:cond delay="0"/>
                                  </p:stCondLst>
                                  <p:childTnLst>
                                    <p:cmd type="call" cmd="playFrom(0.0)">
                                      <p:cBhvr>
                                        <p:cTn id="12" dur="279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679296" y="1353522"/>
            <a:ext cx="7588426" cy="4401205"/>
          </a:xfrm>
          <a:prstGeom prst="rect">
            <a:avLst/>
          </a:prstGeom>
          <a:noFill/>
        </p:spPr>
        <p:txBody>
          <a:bodyPr wrap="square" rtlCol="0">
            <a:spAutoFit/>
            <a:scene3d>
              <a:camera prst="orthographicFront"/>
              <a:lightRig rig="threePt" dir="t"/>
            </a:scene3d>
            <a:sp3d extrusionH="57150">
              <a:bevelT w="38100" h="38100"/>
              <a:bevelB w="38100" h="38100" prst="angle"/>
            </a:sp3d>
          </a:bodyPr>
          <a:lstStyle/>
          <a:p>
            <a:pPr algn="ctr"/>
            <a:r>
              <a:rPr lang="en-US" sz="60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HERE’S WHAT HAPPENED AND HERE’S HOW IT WORKS…</a:t>
            </a:r>
          </a:p>
          <a:p>
            <a:endParaRPr lang="en-US" sz="4000" dirty="0">
              <a:solidFill>
                <a:schemeClr val="bg1"/>
              </a:solidFill>
              <a:effectLst>
                <a:glow rad="50800">
                  <a:schemeClr val="tx2">
                    <a:lumMod val="60000"/>
                    <a:lumOff val="40000"/>
                    <a:alpha val="37000"/>
                  </a:schemeClr>
                </a:glow>
                <a:outerShdw blurRad="50800" dist="38100" dir="2700000" algn="tl" rotWithShape="0">
                  <a:srgbClr val="000000">
                    <a:alpha val="43000"/>
                  </a:srgbClr>
                </a:outerShdw>
                <a:reflection stA="50000" endPos="75000" dist="12700" dir="5400000" sy="-100000" algn="bl" rotWithShape="0"/>
              </a:effectLst>
              <a:latin typeface="911 Porscha"/>
            </a:endParaRPr>
          </a:p>
        </p:txBody>
      </p:sp>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DIMMER BYPASS APPLICATION</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 name="Straight Connector 1"/>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DIMMER BYPASS APPLICATION</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6" name="Picture 5" descr="Dimmer X.jpg"/>
          <p:cNvPicPr>
            <a:picLocks noChangeAspect="1"/>
          </p:cNvPicPr>
          <p:nvPr/>
        </p:nvPicPr>
        <p:blipFill>
          <a:blip r:embed="rId2"/>
          <a:stretch>
            <a:fillRect/>
          </a:stretch>
        </p:blipFill>
        <p:spPr>
          <a:xfrm>
            <a:off x="-1" y="647384"/>
            <a:ext cx="9144001" cy="6220377"/>
          </a:xfrm>
          <a:prstGeom prst="rect">
            <a:avLst/>
          </a:prstGeom>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ECM Close up 7.jpg"/>
          <p:cNvPicPr>
            <a:picLocks noChangeAspect="1"/>
          </p:cNvPicPr>
          <p:nvPr/>
        </p:nvPicPr>
        <p:blipFill>
          <a:blip r:embed="rId2"/>
          <a:stretch>
            <a:fillRect/>
          </a:stretch>
        </p:blipFill>
        <p:spPr>
          <a:xfrm>
            <a:off x="-1" y="647384"/>
            <a:ext cx="9144001" cy="6229647"/>
          </a:xfrm>
          <a:prstGeom prst="rect">
            <a:avLst/>
          </a:prstGeom>
        </p:spPr>
      </p:pic>
      <p:cxnSp>
        <p:nvCxnSpPr>
          <p:cNvPr id="2" name="Straight Connector 1"/>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DIMMER BYPASS APPLICATION</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8" name="TextBox 7"/>
          <p:cNvSpPr txBox="1"/>
          <p:nvPr/>
        </p:nvSpPr>
        <p:spPr>
          <a:xfrm>
            <a:off x="4857317" y="4767074"/>
            <a:ext cx="4286683" cy="830997"/>
          </a:xfrm>
          <a:prstGeom prst="rect">
            <a:avLst/>
          </a:prstGeom>
          <a:noFill/>
        </p:spPr>
        <p:txBody>
          <a:bodyPr wrap="square" rtlCol="0" anchor="t">
            <a:spAutoFit/>
          </a:bodyPr>
          <a:lstStyle/>
          <a:p>
            <a:pPr algn="just"/>
            <a:r>
              <a:rPr lang="en-US" sz="1600" b="1" kern="100" spc="-20" dirty="0" smtClean="0">
                <a:latin typeface="Helvetica Neue"/>
              </a:rPr>
              <a:t>The dimmer rack maintains full control over all of the lamps. Dimmer power is</a:t>
            </a:r>
            <a:r>
              <a:rPr lang="en-US" sz="1600" b="1" kern="100" spc="-300" dirty="0" smtClean="0">
                <a:latin typeface="Helvetica Neue"/>
              </a:rPr>
              <a:t> </a:t>
            </a:r>
            <a:r>
              <a:rPr lang="en-US" sz="1600" b="1" kern="100" spc="-20" dirty="0" smtClean="0">
                <a:latin typeface="Helvetica Neue"/>
              </a:rPr>
              <a:t>at</a:t>
            </a:r>
            <a:r>
              <a:rPr lang="en-US" sz="1600" b="1" kern="100" spc="-300" dirty="0" smtClean="0">
                <a:latin typeface="Helvetica Neue"/>
              </a:rPr>
              <a:t> </a:t>
            </a:r>
            <a:r>
              <a:rPr lang="en-US" sz="1600" b="1" kern="100" spc="-20" dirty="0" smtClean="0">
                <a:latin typeface="Helvetica Neue"/>
              </a:rPr>
              <a:t>normal luminosity.</a:t>
            </a:r>
            <a:endParaRPr lang="en-US" sz="1600" b="1" kern="100" spc="-20" dirty="0">
              <a:latin typeface="Helvetica Neue"/>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82222"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LIFE SAFETY CODES I</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7" name="TextBox 6"/>
          <p:cNvSpPr txBox="1"/>
          <p:nvPr/>
        </p:nvSpPr>
        <p:spPr>
          <a:xfrm>
            <a:off x="282222" y="900612"/>
            <a:ext cx="8683037" cy="461665"/>
          </a:xfrm>
          <a:prstGeom prst="rect">
            <a:avLst/>
          </a:prstGeom>
          <a:noFill/>
        </p:spPr>
        <p:txBody>
          <a:bodyPr wrap="square" rtlCol="0">
            <a:spAutoFit/>
          </a:bodyPr>
          <a:lstStyle/>
          <a:p>
            <a:pPr algn="ctr"/>
            <a:r>
              <a:rPr lang="en-US" sz="2400" dirty="0" smtClean="0">
                <a:latin typeface="Futura Medium"/>
              </a:rPr>
              <a:t>Code</a:t>
            </a:r>
            <a:r>
              <a:rPr lang="en-US" sz="2400" dirty="0" smtClean="0">
                <a:effectLst>
                  <a:outerShdw blurRad="50800" dist="38100" dir="2700000" algn="tl" rotWithShape="0">
                    <a:srgbClr val="000000">
                      <a:alpha val="43000"/>
                    </a:srgbClr>
                  </a:outerShdw>
                </a:effectLst>
                <a:latin typeface="Futura Medium"/>
              </a:rPr>
              <a:t> </a:t>
            </a:r>
            <a:r>
              <a:rPr lang="en-US" sz="2400" dirty="0" smtClean="0">
                <a:latin typeface="Futura Medium"/>
              </a:rPr>
              <a:t>Requirements</a:t>
            </a:r>
            <a:endParaRPr lang="en-US" sz="2400" dirty="0">
              <a:latin typeface="Futura Medium"/>
            </a:endParaRPr>
          </a:p>
        </p:txBody>
      </p:sp>
      <p:sp>
        <p:nvSpPr>
          <p:cNvPr id="8" name="Rectangle 7"/>
          <p:cNvSpPr/>
          <p:nvPr/>
        </p:nvSpPr>
        <p:spPr>
          <a:xfrm>
            <a:off x="282222" y="1500777"/>
            <a:ext cx="8523111" cy="4882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2737556" y="1630964"/>
            <a:ext cx="3621852" cy="369332"/>
          </a:xfrm>
          <a:prstGeom prst="rect">
            <a:avLst/>
          </a:prstGeom>
          <a:noFill/>
        </p:spPr>
        <p:txBody>
          <a:bodyPr wrap="square" rtlCol="0">
            <a:spAutoFit/>
          </a:bodyPr>
          <a:lstStyle/>
          <a:p>
            <a:pPr algn="ctr"/>
            <a:r>
              <a:rPr lang="en-US" b="1" dirty="0" smtClean="0">
                <a:latin typeface="Helvetica Neue"/>
              </a:rPr>
              <a:t>Means of Egress</a:t>
            </a:r>
            <a:endParaRPr lang="en-US" b="1" dirty="0">
              <a:latin typeface="Helvetica Neue"/>
            </a:endParaRPr>
          </a:p>
        </p:txBody>
      </p:sp>
      <p:sp>
        <p:nvSpPr>
          <p:cNvPr id="17" name="TextBox 16"/>
          <p:cNvSpPr txBox="1"/>
          <p:nvPr/>
        </p:nvSpPr>
        <p:spPr>
          <a:xfrm>
            <a:off x="714963" y="2605067"/>
            <a:ext cx="7911630" cy="2585323"/>
          </a:xfrm>
          <a:prstGeom prst="rect">
            <a:avLst/>
          </a:prstGeom>
          <a:noFill/>
        </p:spPr>
        <p:txBody>
          <a:bodyPr wrap="square" rtlCol="0">
            <a:spAutoFit/>
          </a:bodyPr>
          <a:lstStyle/>
          <a:p>
            <a:r>
              <a:rPr lang="en-US" b="1" dirty="0" smtClean="0">
                <a:latin typeface="Helvetica Neue"/>
              </a:rPr>
              <a:t>Lighting: Where artificial illumination is needed in a building or structure; egress facilities shall be included in the lighting design.</a:t>
            </a:r>
          </a:p>
          <a:p>
            <a:endParaRPr lang="en-US" b="1" dirty="0" smtClean="0">
              <a:latin typeface="Helvetica Neue"/>
            </a:endParaRPr>
          </a:p>
          <a:p>
            <a:r>
              <a:rPr lang="en-US" b="1" dirty="0" smtClean="0">
                <a:latin typeface="Helvetica Neue"/>
              </a:rPr>
              <a:t>Maintenance: Whenever or wherever any device, equipment, system, condition, arrangement, level of protection, or any other feature is required for compliance with the provisions of this code, such device, equipment, condition, arrangement, level of protection, or other feature shall thereafter be maintained, unless the code exempts such maintenance.</a:t>
            </a:r>
            <a:endParaRPr lang="en-US" b="1" dirty="0">
              <a:latin typeface="Helvetica Neue"/>
            </a:endParaRPr>
          </a:p>
        </p:txBody>
      </p:sp>
      <p:sp>
        <p:nvSpPr>
          <p:cNvPr id="9" name="Rectangle 8"/>
          <p:cNvSpPr/>
          <p:nvPr/>
        </p:nvSpPr>
        <p:spPr>
          <a:xfrm>
            <a:off x="5627953" y="326213"/>
            <a:ext cx="4572000" cy="261610"/>
          </a:xfrm>
          <a:prstGeom prst="rect">
            <a:avLst/>
          </a:prstGeom>
        </p:spPr>
        <p:txBody>
          <a:bodyPr>
            <a:spAutoFit/>
          </a:bodyPr>
          <a:lstStyle/>
          <a:p>
            <a:r>
              <a:rPr lang="en-US" sz="1100" b="1" dirty="0" smtClean="0">
                <a:effectLst>
                  <a:outerShdw blurRad="50800" dist="38100" dir="2700000" algn="tl" rotWithShape="0">
                    <a:srgbClr val="000000">
                      <a:alpha val="43000"/>
                    </a:srgbClr>
                  </a:outerShdw>
                </a:effectLst>
                <a:latin typeface="Futura Medium"/>
              </a:rPr>
              <a:t>(From </a:t>
            </a:r>
            <a:r>
              <a:rPr lang="en-US" sz="1100" b="1" i="1" dirty="0" smtClean="0">
                <a:effectLst>
                  <a:outerShdw blurRad="50800" dist="38100" dir="2700000" algn="tl" rotWithShape="0">
                    <a:srgbClr val="000000">
                      <a:alpha val="43000"/>
                    </a:srgbClr>
                  </a:outerShdw>
                </a:effectLst>
                <a:latin typeface="Futura Medium"/>
              </a:rPr>
              <a:t>Life Safety Code Handbook, 2012)</a:t>
            </a:r>
            <a:endParaRPr lang="en-US" sz="1100" b="1" dirty="0">
              <a:effectLst>
                <a:outerShdw blurRad="50800" dist="38100" dir="2700000" algn="tl" rotWithShape="0">
                  <a:srgbClr val="000000">
                    <a:alpha val="43000"/>
                  </a:srgbClr>
                </a:outerShdw>
              </a:effectLst>
              <a:latin typeface="Futura Medium"/>
            </a:endParaRPr>
          </a:p>
        </p:txBody>
      </p:sp>
      <p:sp>
        <p:nvSpPr>
          <p:cNvPr id="10" name="TextBox 9"/>
          <p:cNvSpPr txBox="1"/>
          <p:nvPr/>
        </p:nvSpPr>
        <p:spPr>
          <a:xfrm>
            <a:off x="1759185" y="2000296"/>
            <a:ext cx="5738519" cy="307777"/>
          </a:xfrm>
          <a:prstGeom prst="rect">
            <a:avLst/>
          </a:prstGeom>
          <a:noFill/>
        </p:spPr>
        <p:txBody>
          <a:bodyPr wrap="square" rtlCol="0">
            <a:spAutoFit/>
          </a:bodyPr>
          <a:lstStyle/>
          <a:p>
            <a:pPr algn="ctr"/>
            <a:r>
              <a:rPr lang="en-US" sz="1400" b="1" i="1" dirty="0" smtClean="0">
                <a:latin typeface="Helvetica Neue"/>
              </a:rPr>
              <a:t>(Sections 4.5.3.4 and 4.5.8, Life Safety Handbook, 2012)</a:t>
            </a:r>
            <a:endParaRPr lang="en-US" sz="1400" b="1" i="1"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3" name="Straight Connector 2"/>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DIMMER BYPASS APPLICATION</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7" name="Power transformer malfunction WINDOWS.wmv">
            <a:hlinkClick r:id="" action="ppaction://media"/>
          </p:cNvPr>
          <p:cNvPicPr/>
          <p:nvPr>
            <a:videoFile r:link="rId1"/>
          </p:nvPr>
        </p:nvPicPr>
        <p:blipFill>
          <a:blip r:embed="rId3"/>
          <a:stretch>
            <a:fillRect/>
          </a:stretch>
        </p:blipFill>
        <p:spPr>
          <a:xfrm>
            <a:off x="0" y="647384"/>
            <a:ext cx="9144000" cy="62106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Dimmer X3.jpg"/>
          <p:cNvPicPr>
            <a:picLocks noChangeAspect="1"/>
          </p:cNvPicPr>
          <p:nvPr/>
        </p:nvPicPr>
        <p:blipFill>
          <a:blip r:embed="rId2"/>
          <a:stretch>
            <a:fillRect/>
          </a:stretch>
        </p:blipFill>
        <p:spPr>
          <a:xfrm>
            <a:off x="-1" y="647384"/>
            <a:ext cx="9144001" cy="6227117"/>
          </a:xfrm>
          <a:prstGeom prst="rect">
            <a:avLst/>
          </a:prstGeom>
        </p:spPr>
      </p:pic>
      <p:cxnSp>
        <p:nvCxnSpPr>
          <p:cNvPr id="2" name="Straight Connector 1"/>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DIMMER BYPASS APPLICATION</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7" name="TextBox 6"/>
          <p:cNvSpPr txBox="1"/>
          <p:nvPr/>
        </p:nvSpPr>
        <p:spPr>
          <a:xfrm>
            <a:off x="3089862" y="2331412"/>
            <a:ext cx="5051829" cy="369332"/>
          </a:xfrm>
          <a:prstGeom prst="rect">
            <a:avLst/>
          </a:prstGeom>
          <a:noFill/>
        </p:spPr>
        <p:txBody>
          <a:bodyPr wrap="square" rtlCol="0">
            <a:spAutoFit/>
          </a:bodyPr>
          <a:lstStyle/>
          <a:p>
            <a:pPr algn="ctr"/>
            <a:r>
              <a:rPr lang="en-US" b="1" dirty="0" smtClean="0">
                <a:solidFill>
                  <a:schemeClr val="bg1"/>
                </a:solidFill>
                <a:latin typeface="Helvetica Neue"/>
              </a:rPr>
              <a:t>BLACKOUT OCCURS</a:t>
            </a:r>
            <a:endParaRPr lang="en-US" b="1" dirty="0">
              <a:solidFill>
                <a:schemeClr val="bg1"/>
              </a:solidFill>
              <a:latin typeface="Helvetica Neue"/>
            </a:endParaRPr>
          </a:p>
        </p:txBody>
      </p:sp>
      <p:pic>
        <p:nvPicPr>
          <p:cNvPr id="12" name="Picture 11" descr="Dimmer X2.jpg"/>
          <p:cNvPicPr>
            <a:picLocks noChangeAspect="1"/>
          </p:cNvPicPr>
          <p:nvPr/>
        </p:nvPicPr>
        <p:blipFill>
          <a:blip r:embed="rId3"/>
          <a:stretch>
            <a:fillRect/>
          </a:stretch>
        </p:blipFill>
        <p:spPr>
          <a:xfrm>
            <a:off x="-2" y="647385"/>
            <a:ext cx="9144001" cy="6220637"/>
          </a:xfrm>
          <a:prstGeom prst="rect">
            <a:avLst/>
          </a:prstGeom>
        </p:spPr>
      </p:pic>
      <p:sp>
        <p:nvSpPr>
          <p:cNvPr id="10" name="TextBox 9"/>
          <p:cNvSpPr txBox="1"/>
          <p:nvPr/>
        </p:nvSpPr>
        <p:spPr>
          <a:xfrm>
            <a:off x="2873796" y="3419043"/>
            <a:ext cx="5488022" cy="307777"/>
          </a:xfrm>
          <a:prstGeom prst="rect">
            <a:avLst/>
          </a:prstGeom>
          <a:noFill/>
        </p:spPr>
        <p:txBody>
          <a:bodyPr wrap="square" rtlCol="0">
            <a:spAutoFit/>
          </a:bodyPr>
          <a:lstStyle/>
          <a:p>
            <a:pPr algn="ctr"/>
            <a:r>
              <a:rPr lang="en-US" sz="1400" b="1" dirty="0" smtClean="0">
                <a:solidFill>
                  <a:schemeClr val="bg1"/>
                </a:solidFill>
                <a:latin typeface="Helvetica Neue"/>
              </a:rPr>
              <a:t>NORMAL OPERATING CONDITIONS</a:t>
            </a:r>
            <a:endParaRPr lang="en-US" sz="1400" b="1" dirty="0">
              <a:solidFill>
                <a:schemeClr val="bg1"/>
              </a:solidFill>
              <a:latin typeface="Helvetica Neue"/>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200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200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ECM Close up 7-1.jpg"/>
          <p:cNvPicPr>
            <a:picLocks noChangeAspect="1"/>
          </p:cNvPicPr>
          <p:nvPr/>
        </p:nvPicPr>
        <p:blipFill>
          <a:blip r:embed="rId3"/>
          <a:stretch>
            <a:fillRect/>
          </a:stretch>
        </p:blipFill>
        <p:spPr>
          <a:xfrm>
            <a:off x="-1" y="645796"/>
            <a:ext cx="9144001" cy="6229647"/>
          </a:xfrm>
          <a:prstGeom prst="rect">
            <a:avLst/>
          </a:prstGeom>
        </p:spPr>
      </p:pic>
      <p:cxnSp>
        <p:nvCxnSpPr>
          <p:cNvPr id="2" name="Straight Connector 1"/>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DIMMER BYPASS APPLICATION</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12" name="Picture 11" descr="ECM Close up 7-2.jpg"/>
          <p:cNvPicPr>
            <a:picLocks noChangeAspect="1"/>
          </p:cNvPicPr>
          <p:nvPr/>
        </p:nvPicPr>
        <p:blipFill>
          <a:blip r:embed="rId4"/>
          <a:stretch>
            <a:fillRect/>
          </a:stretch>
        </p:blipFill>
        <p:spPr>
          <a:xfrm>
            <a:off x="-2" y="647385"/>
            <a:ext cx="9144001" cy="6238918"/>
          </a:xfrm>
          <a:prstGeom prst="rect">
            <a:avLst/>
          </a:prstGeom>
        </p:spPr>
      </p:pic>
      <p:pic>
        <p:nvPicPr>
          <p:cNvPr id="13" name="Picture 12" descr="ECM Close up 7-3.jpg"/>
          <p:cNvPicPr>
            <a:picLocks noChangeAspect="1"/>
          </p:cNvPicPr>
          <p:nvPr/>
        </p:nvPicPr>
        <p:blipFill>
          <a:blip r:embed="rId5"/>
          <a:stretch>
            <a:fillRect/>
          </a:stretch>
        </p:blipFill>
        <p:spPr>
          <a:xfrm>
            <a:off x="-1" y="647384"/>
            <a:ext cx="9144000" cy="6238917"/>
          </a:xfrm>
          <a:prstGeom prst="rect">
            <a:avLst/>
          </a:prstGeom>
        </p:spPr>
      </p:pic>
      <p:sp>
        <p:nvSpPr>
          <p:cNvPr id="8" name="Rectangle 7"/>
          <p:cNvSpPr/>
          <p:nvPr/>
        </p:nvSpPr>
        <p:spPr>
          <a:xfrm>
            <a:off x="120514" y="4616808"/>
            <a:ext cx="4572000" cy="1077218"/>
          </a:xfrm>
          <a:prstGeom prst="rect">
            <a:avLst/>
          </a:prstGeom>
        </p:spPr>
        <p:txBody>
          <a:bodyPr>
            <a:spAutoFit/>
          </a:bodyPr>
          <a:lstStyle/>
          <a:p>
            <a:pPr algn="just"/>
            <a:r>
              <a:rPr lang="en-US" sz="1600" b="1" dirty="0" smtClean="0">
                <a:latin typeface="Helvetica Neue"/>
              </a:rPr>
              <a:t>When the dimmer rack power fails, the ECM switches the lamp to inverter power. Once the lights in the theater are at full luminosity, movie patrons can safely exit the room.</a:t>
            </a:r>
            <a:endParaRPr lang="en-US" sz="1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xit" presetSubtype="0" fill="hold" nodeType="withEffect">
                                  <p:stCondLst>
                                    <p:cond delay="0"/>
                                  </p:stCondLst>
                                  <p:childTnLst>
                                    <p:animEffect transition="out" filter="fade">
                                      <p:cBhvr>
                                        <p:cTn id="12" dur="1000"/>
                                        <p:tgtEl>
                                          <p:spTgt spid="12"/>
                                        </p:tgtEl>
                                      </p:cBhvr>
                                    </p:animEffect>
                                    <p:set>
                                      <p:cBhvr>
                                        <p:cTn id="13" dur="1" fill="hold">
                                          <p:stCondLst>
                                            <p:cond delay="999"/>
                                          </p:stCondLst>
                                        </p:cTn>
                                        <p:tgtEl>
                                          <p:spTgt spid="12"/>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2" name="Ph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 name="Straight Connector 1"/>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0" y="122577"/>
            <a:ext cx="9144000" cy="523220"/>
          </a:xfrm>
          <a:prstGeom prst="rect">
            <a:avLst/>
          </a:prstGeom>
          <a:noFill/>
        </p:spPr>
        <p:txBody>
          <a:bodyPr wrap="square" rtlCol="0">
            <a:spAutoFit/>
            <a:scene3d>
              <a:camera prst="orthographicFront"/>
              <a:lightRig rig="threePt" dir="t"/>
            </a:scene3d>
            <a:sp3d extrusionH="57150">
              <a:bevelT w="38100" h="38100" prst="angle"/>
            </a:sp3d>
          </a:bodyPr>
          <a:lstStyle/>
          <a:p>
            <a:r>
              <a:rPr lang="en-US" sz="2800" b="1" dirty="0" smtClean="0">
                <a:solidFill>
                  <a:schemeClr val="tx2">
                    <a:lumMod val="50000"/>
                  </a:schemeClr>
                </a:solidFill>
                <a:effectLst>
                  <a:outerShdw blurRad="50800" dist="38100" dir="2700000" algn="tl" rotWithShape="0">
                    <a:srgbClr val="000000">
                      <a:alpha val="43000"/>
                    </a:srgbClr>
                  </a:outerShdw>
                </a:effectLst>
                <a:latin typeface="Bank Gothic Medium BT"/>
              </a:rPr>
              <a:t>DIMMER BYPASS APPLICATION</a:t>
            </a:r>
            <a:endParaRPr lang="en-US" sz="28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8" name="Picture 7" descr="Dimmer X4.jpg"/>
          <p:cNvPicPr>
            <a:picLocks noChangeAspect="1"/>
          </p:cNvPicPr>
          <p:nvPr/>
        </p:nvPicPr>
        <p:blipFill>
          <a:blip r:embed="rId2"/>
          <a:stretch>
            <a:fillRect/>
          </a:stretch>
        </p:blipFill>
        <p:spPr>
          <a:xfrm>
            <a:off x="-1" y="647384"/>
            <a:ext cx="9144001" cy="6220377"/>
          </a:xfrm>
          <a:prstGeom prst="rect">
            <a:avLst/>
          </a:prstGeom>
        </p:spPr>
      </p:pic>
      <p:sp>
        <p:nvSpPr>
          <p:cNvPr id="10" name="TextBox 9"/>
          <p:cNvSpPr txBox="1"/>
          <p:nvPr/>
        </p:nvSpPr>
        <p:spPr>
          <a:xfrm>
            <a:off x="3494250" y="2030283"/>
            <a:ext cx="4125287" cy="369332"/>
          </a:xfrm>
          <a:prstGeom prst="rect">
            <a:avLst/>
          </a:prstGeom>
          <a:noFill/>
        </p:spPr>
        <p:txBody>
          <a:bodyPr wrap="square" rtlCol="0">
            <a:spAutoFit/>
          </a:bodyPr>
          <a:lstStyle/>
          <a:p>
            <a:pPr algn="ctr"/>
            <a:r>
              <a:rPr lang="en-US" b="1" dirty="0" smtClean="0">
                <a:solidFill>
                  <a:schemeClr val="bg1"/>
                </a:solidFill>
                <a:latin typeface="Helvetica Neue"/>
              </a:rPr>
              <a:t>ON EMERGENCY BACKUP</a:t>
            </a:r>
            <a:endParaRPr lang="en-US" b="1" dirty="0">
              <a:solidFill>
                <a:schemeClr val="bg1"/>
              </a:solidFill>
              <a:latin typeface="Helvetica Neue"/>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WALL SWITCH BYPASS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6" name="Picture 5" descr="Classroom1.jpg"/>
          <p:cNvPicPr>
            <a:picLocks noChangeAspect="1"/>
          </p:cNvPicPr>
          <p:nvPr/>
        </p:nvPicPr>
        <p:blipFill>
          <a:blip r:embed="rId2"/>
          <a:stretch>
            <a:fillRect/>
          </a:stretch>
        </p:blipFill>
        <p:spPr>
          <a:xfrm>
            <a:off x="-1" y="645796"/>
            <a:ext cx="9144001" cy="6212203"/>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WALL SWITCH BYPASS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6" name="Picture 5" descr="Classroom2-1.jpg"/>
          <p:cNvPicPr>
            <a:picLocks noChangeAspect="1"/>
          </p:cNvPicPr>
          <p:nvPr/>
        </p:nvPicPr>
        <p:blipFill>
          <a:blip r:embed="rId2"/>
          <a:stretch>
            <a:fillRect/>
          </a:stretch>
        </p:blipFill>
        <p:spPr>
          <a:xfrm>
            <a:off x="0" y="647385"/>
            <a:ext cx="9144000" cy="6210615"/>
          </a:xfrm>
          <a:prstGeom prst="rect">
            <a:avLst/>
          </a:prstGeom>
        </p:spPr>
      </p:pic>
      <p:pic>
        <p:nvPicPr>
          <p:cNvPr id="7" name="Picture 6" descr="Parking Garage 2.jpg"/>
          <p:cNvPicPr>
            <a:picLocks noChangeAspect="1"/>
          </p:cNvPicPr>
          <p:nvPr/>
        </p:nvPicPr>
        <p:blipFill>
          <a:blip r:embed="rId3"/>
          <a:stretch>
            <a:fillRect/>
          </a:stretch>
        </p:blipFill>
        <p:spPr>
          <a:xfrm>
            <a:off x="0" y="647385"/>
            <a:ext cx="9144000" cy="621061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50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818351" y="1372064"/>
            <a:ext cx="7588426" cy="4401205"/>
          </a:xfrm>
          <a:prstGeom prst="rect">
            <a:avLst/>
          </a:prstGeom>
          <a:noFill/>
        </p:spPr>
        <p:txBody>
          <a:bodyPr wrap="square" rtlCol="0">
            <a:spAutoFit/>
            <a:scene3d>
              <a:camera prst="orthographicFront"/>
              <a:lightRig rig="threePt" dir="t"/>
            </a:scene3d>
            <a:sp3d extrusionH="57150">
              <a:bevelT w="38100" h="38100"/>
              <a:bevelB w="38100" h="38100" prst="angle"/>
            </a:sp3d>
          </a:bodyPr>
          <a:lstStyle/>
          <a:p>
            <a:pPr algn="ctr"/>
            <a:r>
              <a:rPr lang="en-US" sz="60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HERE’S HOW IT HAPPENED AND HERE’S HOW IT WORKS…</a:t>
            </a:r>
          </a:p>
          <a:p>
            <a:endParaRPr lang="en-US" sz="4000" dirty="0">
              <a:solidFill>
                <a:schemeClr val="bg1"/>
              </a:solidFill>
              <a:effectLst>
                <a:glow rad="50800">
                  <a:schemeClr val="tx2">
                    <a:lumMod val="60000"/>
                    <a:lumOff val="40000"/>
                    <a:alpha val="37000"/>
                  </a:schemeClr>
                </a:glow>
                <a:outerShdw blurRad="50800" dist="38100" dir="2700000" algn="tl" rotWithShape="0">
                  <a:srgbClr val="000000">
                    <a:alpha val="43000"/>
                  </a:srgbClr>
                </a:outerShdw>
                <a:reflection stA="50000" endPos="75000" dist="12700" dir="5400000" sy="-100000" algn="bl" rotWithShape="0"/>
              </a:effectLst>
              <a:latin typeface="911 Porscha"/>
            </a:endParaRPr>
          </a:p>
        </p:txBody>
      </p:sp>
      <p:cxnSp>
        <p:nvCxnSpPr>
          <p:cNvPr id="3" name="Straight Connector 2"/>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WALL SWITCH BYPASS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1021"/>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WALL SWITCH BYPASS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6" name="Picture 5" descr="Wall Bypass.jpg"/>
          <p:cNvPicPr>
            <a:picLocks noChangeAspect="1"/>
          </p:cNvPicPr>
          <p:nvPr/>
        </p:nvPicPr>
        <p:blipFill>
          <a:blip r:embed="rId2"/>
          <a:stretch>
            <a:fillRect/>
          </a:stretch>
        </p:blipFill>
        <p:spPr>
          <a:xfrm>
            <a:off x="0" y="647384"/>
            <a:ext cx="9144000" cy="6210616"/>
          </a:xfrm>
          <a:prstGeom prst="rect">
            <a:avLst/>
          </a:prstGeom>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descr="ECM Open.jpg"/>
          <p:cNvPicPr>
            <a:picLocks noChangeAspect="1"/>
          </p:cNvPicPr>
          <p:nvPr/>
        </p:nvPicPr>
        <p:blipFill>
          <a:blip r:embed="rId2"/>
          <a:stretch>
            <a:fillRect/>
          </a:stretch>
        </p:blipFill>
        <p:spPr>
          <a:xfrm>
            <a:off x="0" y="647385"/>
            <a:ext cx="9144000" cy="6211106"/>
          </a:xfrm>
          <a:prstGeom prst="rect">
            <a:avLst/>
          </a:prstGeom>
        </p:spPr>
      </p:pic>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WALL SWITCH BYPASS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10" name="Rectangle 9"/>
          <p:cNvSpPr/>
          <p:nvPr/>
        </p:nvSpPr>
        <p:spPr>
          <a:xfrm>
            <a:off x="4750741" y="4487333"/>
            <a:ext cx="4393259" cy="1477328"/>
          </a:xfrm>
          <a:prstGeom prst="rect">
            <a:avLst/>
          </a:prstGeom>
        </p:spPr>
        <p:txBody>
          <a:bodyPr wrap="square" anchor="t">
            <a:spAutoFit/>
          </a:bodyPr>
          <a:lstStyle/>
          <a:p>
            <a:pPr algn="just"/>
            <a:r>
              <a:rPr lang="en-US" b="1" dirty="0" smtClean="0">
                <a:latin typeface="Helvetica Neue"/>
              </a:rPr>
              <a:t>The</a:t>
            </a:r>
            <a:r>
              <a:rPr lang="en-US" b="1" spc="-300" dirty="0" smtClean="0">
                <a:latin typeface="Helvetica Neue"/>
              </a:rPr>
              <a:t> </a:t>
            </a:r>
            <a:r>
              <a:rPr lang="en-US" b="1" dirty="0" smtClean="0">
                <a:latin typeface="Helvetica Neue"/>
              </a:rPr>
              <a:t>wall</a:t>
            </a:r>
            <a:r>
              <a:rPr lang="en-US" b="1" spc="-300" dirty="0" smtClean="0">
                <a:latin typeface="Helvetica Neue"/>
              </a:rPr>
              <a:t> </a:t>
            </a:r>
            <a:r>
              <a:rPr lang="en-US" b="1" dirty="0" smtClean="0">
                <a:latin typeface="Helvetica Neue"/>
              </a:rPr>
              <a:t>switches</a:t>
            </a:r>
            <a:r>
              <a:rPr lang="en-US" b="1" spc="-300" dirty="0" smtClean="0">
                <a:latin typeface="Helvetica Neue"/>
              </a:rPr>
              <a:t> </a:t>
            </a:r>
            <a:r>
              <a:rPr lang="en-US" b="1" dirty="0" smtClean="0">
                <a:latin typeface="Helvetica Neue"/>
              </a:rPr>
              <a:t>maintain</a:t>
            </a:r>
            <a:r>
              <a:rPr lang="en-US" b="1" spc="-300" dirty="0" smtClean="0">
                <a:latin typeface="Helvetica Neue"/>
              </a:rPr>
              <a:t> </a:t>
            </a:r>
            <a:r>
              <a:rPr lang="en-US" b="1" dirty="0" smtClean="0">
                <a:latin typeface="Helvetica Neue"/>
              </a:rPr>
              <a:t>full</a:t>
            </a:r>
            <a:r>
              <a:rPr lang="en-US" b="1" spc="-300" dirty="0" smtClean="0">
                <a:latin typeface="Helvetica Neue"/>
              </a:rPr>
              <a:t> </a:t>
            </a:r>
            <a:r>
              <a:rPr lang="en-US" b="1" dirty="0" smtClean="0">
                <a:latin typeface="Helvetica Neue"/>
              </a:rPr>
              <a:t>control over</a:t>
            </a:r>
            <a:r>
              <a:rPr lang="en-US" b="1" spc="-300" dirty="0" smtClean="0">
                <a:latin typeface="Helvetica Neue"/>
              </a:rPr>
              <a:t> </a:t>
            </a:r>
            <a:r>
              <a:rPr lang="en-US" b="1" dirty="0" smtClean="0">
                <a:latin typeface="Helvetica Neue"/>
              </a:rPr>
              <a:t>all of the lamps.</a:t>
            </a:r>
            <a:r>
              <a:rPr lang="en-US" b="1" spc="-300" dirty="0" smtClean="0">
                <a:latin typeface="Helvetica Neue"/>
              </a:rPr>
              <a:t> </a:t>
            </a:r>
            <a:r>
              <a:rPr lang="en-US" b="1" dirty="0" smtClean="0">
                <a:latin typeface="Helvetica Neue"/>
              </a:rPr>
              <a:t>One is</a:t>
            </a:r>
            <a:r>
              <a:rPr lang="en-US" b="1" spc="-300" dirty="0" smtClean="0">
                <a:latin typeface="Helvetica Neue"/>
              </a:rPr>
              <a:t> </a:t>
            </a:r>
            <a:r>
              <a:rPr lang="en-US" b="1" dirty="0" smtClean="0">
                <a:latin typeface="Helvetica Neue"/>
              </a:rPr>
              <a:t>utility power</a:t>
            </a:r>
            <a:r>
              <a:rPr lang="en-US" b="1" spc="-300" dirty="0" smtClean="0">
                <a:latin typeface="Helvetica Neue"/>
              </a:rPr>
              <a:t> </a:t>
            </a:r>
            <a:r>
              <a:rPr lang="en-US" b="1" dirty="0" smtClean="0">
                <a:latin typeface="Helvetica Neue"/>
              </a:rPr>
              <a:t>and</a:t>
            </a:r>
            <a:r>
              <a:rPr lang="en-US" b="1" spc="-300" dirty="0" smtClean="0">
                <a:latin typeface="Helvetica Neue"/>
              </a:rPr>
              <a:t> </a:t>
            </a:r>
            <a:r>
              <a:rPr lang="en-US" b="1" dirty="0" smtClean="0">
                <a:latin typeface="Helvetica Neue"/>
              </a:rPr>
              <a:t>the</a:t>
            </a:r>
            <a:r>
              <a:rPr lang="en-US" b="1" spc="-300" dirty="0" smtClean="0">
                <a:latin typeface="Helvetica Neue"/>
              </a:rPr>
              <a:t> </a:t>
            </a:r>
            <a:r>
              <a:rPr lang="en-US" b="1" dirty="0" smtClean="0">
                <a:latin typeface="Helvetica Neue"/>
              </a:rPr>
              <a:t>other is</a:t>
            </a:r>
            <a:r>
              <a:rPr lang="en-US" b="1" spc="-300" dirty="0" smtClean="0">
                <a:latin typeface="Helvetica Neue"/>
              </a:rPr>
              <a:t> </a:t>
            </a:r>
            <a:r>
              <a:rPr lang="en-US" b="1" dirty="0" smtClean="0">
                <a:latin typeface="Helvetica Neue"/>
              </a:rPr>
              <a:t>the</a:t>
            </a:r>
            <a:r>
              <a:rPr lang="en-US" b="1" spc="-300" dirty="0" smtClean="0">
                <a:latin typeface="Helvetica Neue"/>
              </a:rPr>
              <a:t> </a:t>
            </a:r>
            <a:r>
              <a:rPr lang="en-US" b="1" dirty="0" smtClean="0">
                <a:latin typeface="Helvetica Neue"/>
              </a:rPr>
              <a:t>lighting inverter</a:t>
            </a:r>
            <a:r>
              <a:rPr lang="en-US" b="1" kern="100" dirty="0" smtClean="0">
                <a:latin typeface="Helvetica Neue"/>
              </a:rPr>
              <a:t> </a:t>
            </a:r>
            <a:r>
              <a:rPr lang="en-US" b="1" dirty="0" smtClean="0">
                <a:latin typeface="Helvetica Neue"/>
              </a:rPr>
              <a:t>output.</a:t>
            </a:r>
            <a:r>
              <a:rPr lang="en-US" b="1" spc="-300" dirty="0" smtClean="0">
                <a:latin typeface="Helvetica Neue"/>
              </a:rPr>
              <a:t> </a:t>
            </a:r>
            <a:r>
              <a:rPr lang="en-US" b="1" dirty="0" smtClean="0">
                <a:latin typeface="Helvetica Neue"/>
              </a:rPr>
              <a:t>The</a:t>
            </a:r>
            <a:r>
              <a:rPr lang="en-US" b="1" spc="-300" dirty="0" smtClean="0">
                <a:latin typeface="Helvetica Neue"/>
              </a:rPr>
              <a:t> </a:t>
            </a:r>
            <a:r>
              <a:rPr lang="en-US" b="1" dirty="0" smtClean="0">
                <a:latin typeface="Helvetica Neue"/>
              </a:rPr>
              <a:t>teacher</a:t>
            </a:r>
            <a:r>
              <a:rPr lang="en-US" b="1" spc="-300" dirty="0" smtClean="0">
                <a:latin typeface="Helvetica Neue"/>
              </a:rPr>
              <a:t> </a:t>
            </a:r>
            <a:r>
              <a:rPr lang="en-US" b="1" dirty="0" smtClean="0">
                <a:latin typeface="Helvetica Neue"/>
              </a:rPr>
              <a:t>is</a:t>
            </a:r>
            <a:r>
              <a:rPr lang="en-US" b="1" spc="-300" dirty="0" smtClean="0">
                <a:latin typeface="Helvetica Neue"/>
              </a:rPr>
              <a:t> </a:t>
            </a:r>
            <a:r>
              <a:rPr lang="en-US" b="1" dirty="0" smtClean="0">
                <a:latin typeface="Helvetica Neue"/>
              </a:rPr>
              <a:t>lecturing her</a:t>
            </a:r>
            <a:r>
              <a:rPr lang="en-US" b="1" spc="-300" dirty="0" smtClean="0">
                <a:latin typeface="Helvetica Neue"/>
              </a:rPr>
              <a:t>   </a:t>
            </a:r>
            <a:r>
              <a:rPr lang="en-US" b="1" dirty="0" smtClean="0">
                <a:latin typeface="Helvetica Neue"/>
              </a:rPr>
              <a:t>young</a:t>
            </a:r>
            <a:r>
              <a:rPr lang="en-US" b="1" spc="-300" dirty="0" smtClean="0">
                <a:latin typeface="Helvetica Neue"/>
              </a:rPr>
              <a:t> </a:t>
            </a:r>
            <a:r>
              <a:rPr lang="en-US" b="1" dirty="0" smtClean="0">
                <a:latin typeface="Helvetica Neue"/>
              </a:rPr>
              <a:t>students.</a:t>
            </a:r>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1021"/>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WALL SWITCH BYPASS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7" name="Picture 6" descr="Utility Closet Fire.jpg"/>
          <p:cNvPicPr>
            <a:picLocks noChangeAspect="1"/>
          </p:cNvPicPr>
          <p:nvPr/>
        </p:nvPicPr>
        <p:blipFill>
          <a:blip r:embed="rId3"/>
          <a:stretch>
            <a:fillRect/>
          </a:stretch>
        </p:blipFill>
        <p:spPr>
          <a:xfrm>
            <a:off x="0" y="647385"/>
            <a:ext cx="9144000" cy="6218296"/>
          </a:xfrm>
          <a:prstGeom prst="rect">
            <a:avLst/>
          </a:prstGeom>
        </p:spPr>
      </p:pic>
      <p:pic>
        <p:nvPicPr>
          <p:cNvPr id="8" name="Picture 7" descr="Utility Closet Fire.jpg"/>
          <p:cNvPicPr>
            <a:picLocks noChangeAspect="1"/>
          </p:cNvPicPr>
          <p:nvPr/>
        </p:nvPicPr>
        <p:blipFill>
          <a:blip r:embed="rId4"/>
          <a:stretch>
            <a:fillRect/>
          </a:stretch>
        </p:blipFill>
        <p:spPr>
          <a:xfrm>
            <a:off x="0" y="647385"/>
            <a:ext cx="9144000" cy="621110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Explosion"/>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133825"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EMERGENCY LIGHTING</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8" name="Rectangle 7"/>
          <p:cNvSpPr/>
          <p:nvPr/>
        </p:nvSpPr>
        <p:spPr>
          <a:xfrm>
            <a:off x="282222" y="1500777"/>
            <a:ext cx="8523111" cy="4882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p:cNvSpPr txBox="1"/>
          <p:nvPr/>
        </p:nvSpPr>
        <p:spPr>
          <a:xfrm>
            <a:off x="432740" y="2257778"/>
            <a:ext cx="7911630" cy="3416320"/>
          </a:xfrm>
          <a:prstGeom prst="rect">
            <a:avLst/>
          </a:prstGeom>
          <a:noFill/>
        </p:spPr>
        <p:txBody>
          <a:bodyPr wrap="square" rtlCol="0">
            <a:spAutoFit/>
          </a:bodyPr>
          <a:lstStyle/>
          <a:p>
            <a:r>
              <a:rPr lang="en-US" b="1" dirty="0" smtClean="0">
                <a:latin typeface="Helvetica Neue"/>
              </a:rPr>
              <a:t>Emergency illumination shall be provided for at least 90 minutes in the event of failure of normal lighting. </a:t>
            </a:r>
          </a:p>
          <a:p>
            <a:endParaRPr lang="en-US" b="1" dirty="0" smtClean="0">
              <a:latin typeface="Helvetica Neue"/>
            </a:endParaRPr>
          </a:p>
          <a:p>
            <a:r>
              <a:rPr lang="en-US" b="1" dirty="0" smtClean="0">
                <a:latin typeface="Helvetica Neue"/>
              </a:rPr>
              <a:t>Emergency lighting facilities shall be arranged to provide initial illumination that is not less than an average of 10.8 </a:t>
            </a:r>
            <a:r>
              <a:rPr lang="en-US" b="1" dirty="0" err="1" smtClean="0">
                <a:latin typeface="Helvetica Neue"/>
              </a:rPr>
              <a:t>lux</a:t>
            </a:r>
            <a:r>
              <a:rPr lang="en-US" b="1" dirty="0" smtClean="0">
                <a:latin typeface="Helvetica Neue"/>
              </a:rPr>
              <a:t> (1 ft-candle) and, at any point, not less than 1.1 </a:t>
            </a:r>
            <a:r>
              <a:rPr lang="en-US" b="1" dirty="0" err="1" smtClean="0">
                <a:latin typeface="Helvetica Neue"/>
              </a:rPr>
              <a:t>lux</a:t>
            </a:r>
            <a:r>
              <a:rPr lang="en-US" b="1" dirty="0" smtClean="0">
                <a:latin typeface="Helvetica Neue"/>
              </a:rPr>
              <a:t> (0.1 ft-candle), measured along the path of egress at floor level. </a:t>
            </a:r>
          </a:p>
          <a:p>
            <a:endParaRPr lang="en-US" b="1" dirty="0" smtClean="0">
              <a:latin typeface="Helvetica Neue"/>
            </a:endParaRPr>
          </a:p>
          <a:p>
            <a:r>
              <a:rPr lang="en-US" b="1" dirty="0" smtClean="0">
                <a:latin typeface="Helvetica Neue"/>
              </a:rPr>
              <a:t>Illumination levels shall be permitted to decline to not less than an average of 6.5 </a:t>
            </a:r>
            <a:r>
              <a:rPr lang="en-US" b="1" dirty="0" err="1" smtClean="0">
                <a:latin typeface="Helvetica Neue"/>
              </a:rPr>
              <a:t>lux</a:t>
            </a:r>
            <a:r>
              <a:rPr lang="en-US" b="1" dirty="0" smtClean="0">
                <a:latin typeface="Helvetica Neue"/>
              </a:rPr>
              <a:t> (0.6 ft-candle) and, at any point, not less than 6.5 </a:t>
            </a:r>
            <a:r>
              <a:rPr lang="en-US" b="1" dirty="0" err="1" smtClean="0">
                <a:latin typeface="Helvetica Neue"/>
              </a:rPr>
              <a:t>lux</a:t>
            </a:r>
            <a:r>
              <a:rPr lang="en-US" b="1" dirty="0" smtClean="0">
                <a:latin typeface="Helvetica Neue"/>
              </a:rPr>
              <a:t> (0.06 ft-candle) at the end of the 90 minutes. A maximum illumination uniformity ratio of 40 to 1 shall not be exceeded.   </a:t>
            </a:r>
            <a:endParaRPr lang="en-US" b="1" dirty="0">
              <a:latin typeface="Helvetica Neue"/>
            </a:endParaRPr>
          </a:p>
        </p:txBody>
      </p:sp>
      <p:sp>
        <p:nvSpPr>
          <p:cNvPr id="7" name="Rectangle 6"/>
          <p:cNvSpPr/>
          <p:nvPr/>
        </p:nvSpPr>
        <p:spPr>
          <a:xfrm>
            <a:off x="5538139" y="326213"/>
            <a:ext cx="4572000" cy="261610"/>
          </a:xfrm>
          <a:prstGeom prst="rect">
            <a:avLst/>
          </a:prstGeom>
        </p:spPr>
        <p:txBody>
          <a:bodyPr>
            <a:spAutoFit/>
          </a:bodyPr>
          <a:lstStyle/>
          <a:p>
            <a:r>
              <a:rPr lang="en-US" sz="1100" b="1" dirty="0" smtClean="0">
                <a:effectLst>
                  <a:outerShdw blurRad="50800" dist="38100" dir="2700000" algn="tl" rotWithShape="0">
                    <a:srgbClr val="000000">
                      <a:alpha val="43000"/>
                    </a:srgbClr>
                  </a:outerShdw>
                </a:effectLst>
                <a:latin typeface="Futura Medium"/>
              </a:rPr>
              <a:t>(From </a:t>
            </a:r>
            <a:r>
              <a:rPr lang="en-US" sz="1100" b="1" i="1" dirty="0" smtClean="0">
                <a:effectLst>
                  <a:outerShdw blurRad="50800" dist="38100" dir="2700000" algn="tl" rotWithShape="0">
                    <a:srgbClr val="000000">
                      <a:alpha val="43000"/>
                    </a:srgbClr>
                  </a:outerShdw>
                </a:effectLst>
                <a:latin typeface="Futura Medium"/>
              </a:rPr>
              <a:t>Life Safety Code Handbook, 2012)</a:t>
            </a:r>
            <a:endParaRPr lang="en-US" sz="1100" b="1" dirty="0">
              <a:effectLst>
                <a:outerShdw blurRad="50800" dist="38100" dir="2700000" algn="tl" rotWithShape="0">
                  <a:srgbClr val="000000">
                    <a:alpha val="43000"/>
                  </a:srgbClr>
                </a:outerShdw>
              </a:effectLst>
              <a:latin typeface="Futura Medium"/>
            </a:endParaRPr>
          </a:p>
        </p:txBody>
      </p:sp>
      <p:sp>
        <p:nvSpPr>
          <p:cNvPr id="9" name="TextBox 8"/>
          <p:cNvSpPr txBox="1"/>
          <p:nvPr/>
        </p:nvSpPr>
        <p:spPr>
          <a:xfrm>
            <a:off x="1298222" y="1730963"/>
            <a:ext cx="6321315" cy="307777"/>
          </a:xfrm>
          <a:prstGeom prst="rect">
            <a:avLst/>
          </a:prstGeom>
          <a:noFill/>
        </p:spPr>
        <p:txBody>
          <a:bodyPr wrap="square" rtlCol="0">
            <a:spAutoFit/>
          </a:bodyPr>
          <a:lstStyle/>
          <a:p>
            <a:pPr algn="ctr"/>
            <a:r>
              <a:rPr lang="en-US" sz="1400" b="1" dirty="0" smtClean="0">
                <a:latin typeface="Helvetica Neue"/>
              </a:rPr>
              <a:t>(7.9.2.1, </a:t>
            </a:r>
            <a:r>
              <a:rPr lang="en-US" sz="1400" b="1" i="1" dirty="0" smtClean="0">
                <a:latin typeface="Helvetica Neue"/>
              </a:rPr>
              <a:t>Life Safety Code Handbook, 2012</a:t>
            </a:r>
            <a:r>
              <a:rPr lang="en-US" sz="1400" b="1" i="1" dirty="0" smtClean="0">
                <a:effectLst>
                  <a:outerShdw blurRad="50800" dist="38100" dir="2700000" algn="tl" rotWithShape="0">
                    <a:srgbClr val="000000">
                      <a:alpha val="43000"/>
                    </a:srgbClr>
                  </a:outerShdw>
                </a:effectLst>
                <a:latin typeface="Helvetica Neue"/>
              </a:rPr>
              <a:t>)</a:t>
            </a:r>
            <a:endParaRPr lang="en-US" sz="1400" dirty="0"/>
          </a:p>
        </p:txBody>
      </p:sp>
      <p:sp>
        <p:nvSpPr>
          <p:cNvPr id="10" name="TextBox 9"/>
          <p:cNvSpPr txBox="1"/>
          <p:nvPr/>
        </p:nvSpPr>
        <p:spPr>
          <a:xfrm>
            <a:off x="1843854" y="1006593"/>
            <a:ext cx="5051777" cy="461665"/>
          </a:xfrm>
          <a:prstGeom prst="rect">
            <a:avLst/>
          </a:prstGeom>
          <a:noFill/>
        </p:spPr>
        <p:txBody>
          <a:bodyPr wrap="square" rtlCol="0">
            <a:spAutoFit/>
          </a:bodyPr>
          <a:lstStyle/>
          <a:p>
            <a:pPr algn="ctr"/>
            <a:r>
              <a:rPr lang="en-US" sz="2400" dirty="0" smtClean="0">
                <a:latin typeface="Futura Medium"/>
                <a:cs typeface="Futura Medium"/>
              </a:rPr>
              <a:t>Performance of System</a:t>
            </a:r>
            <a:endParaRPr lang="en-US" sz="2400" dirty="0">
              <a:latin typeface="Futura Medium"/>
              <a:cs typeface="Futura Medium"/>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WALL SWITCH BYPASS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9" name="Picture 8" descr="ECM Close1.jpg"/>
          <p:cNvPicPr>
            <a:picLocks noChangeAspect="1"/>
          </p:cNvPicPr>
          <p:nvPr/>
        </p:nvPicPr>
        <p:blipFill>
          <a:blip r:embed="rId3"/>
          <a:stretch>
            <a:fillRect/>
          </a:stretch>
        </p:blipFill>
        <p:spPr>
          <a:xfrm>
            <a:off x="0" y="647385"/>
            <a:ext cx="9144000" cy="6227114"/>
          </a:xfrm>
          <a:prstGeom prst="rect">
            <a:avLst/>
          </a:prstGeom>
        </p:spPr>
      </p:pic>
      <p:pic>
        <p:nvPicPr>
          <p:cNvPr id="11" name="Picture 10" descr="ECM Close2.jpg"/>
          <p:cNvPicPr>
            <a:picLocks noChangeAspect="1"/>
          </p:cNvPicPr>
          <p:nvPr/>
        </p:nvPicPr>
        <p:blipFill>
          <a:blip r:embed="rId4"/>
          <a:stretch>
            <a:fillRect/>
          </a:stretch>
        </p:blipFill>
        <p:spPr>
          <a:xfrm>
            <a:off x="0" y="647385"/>
            <a:ext cx="9144000" cy="6217636"/>
          </a:xfrm>
          <a:prstGeom prst="rect">
            <a:avLst/>
          </a:prstGeom>
        </p:spPr>
      </p:pic>
      <p:pic>
        <p:nvPicPr>
          <p:cNvPr id="12" name="Picture 11" descr="ECM Close3.jpg"/>
          <p:cNvPicPr>
            <a:picLocks noChangeAspect="1"/>
          </p:cNvPicPr>
          <p:nvPr/>
        </p:nvPicPr>
        <p:blipFill>
          <a:blip r:embed="rId5"/>
          <a:stretch>
            <a:fillRect/>
          </a:stretch>
        </p:blipFill>
        <p:spPr>
          <a:xfrm>
            <a:off x="0" y="645797"/>
            <a:ext cx="9144000" cy="6217636"/>
          </a:xfrm>
          <a:prstGeom prst="rect">
            <a:avLst/>
          </a:prstGeom>
        </p:spPr>
      </p:pic>
      <p:sp>
        <p:nvSpPr>
          <p:cNvPr id="10" name="Rectangle 9"/>
          <p:cNvSpPr/>
          <p:nvPr/>
        </p:nvSpPr>
        <p:spPr>
          <a:xfrm>
            <a:off x="-454948" y="4582781"/>
            <a:ext cx="5487822" cy="1754327"/>
          </a:xfrm>
          <a:prstGeom prst="rect">
            <a:avLst/>
          </a:prstGeom>
        </p:spPr>
        <p:txBody>
          <a:bodyPr wrap="square" anchor="t">
            <a:spAutoFit/>
          </a:bodyPr>
          <a:lstStyle/>
          <a:p>
            <a:pPr marL="457200" indent="457200" algn="just">
              <a:spcBef>
                <a:spcPts val="25"/>
              </a:spcBef>
              <a:spcAft>
                <a:spcPts val="25"/>
              </a:spcAft>
            </a:pPr>
            <a:r>
              <a:rPr lang="en-US" b="1" kern="600" dirty="0" smtClean="0">
                <a:latin typeface="Helvetica Neue"/>
              </a:rPr>
              <a:t>When a utility power outage occurs after an explosion, the ECM automatically switches</a:t>
            </a:r>
            <a:r>
              <a:rPr lang="en-US" b="1" kern="300" dirty="0" smtClean="0">
                <a:latin typeface="Helvetica Neue"/>
              </a:rPr>
              <a:t> </a:t>
            </a:r>
            <a:r>
              <a:rPr lang="en-US" b="1" kern="600" dirty="0" smtClean="0">
                <a:latin typeface="Helvetica Neue"/>
              </a:rPr>
              <a:t>to inverter power</a:t>
            </a:r>
            <a:r>
              <a:rPr lang="en-US" b="1" kern="300" dirty="0" smtClean="0">
                <a:latin typeface="Helvetica Neue"/>
              </a:rPr>
              <a:t> </a:t>
            </a:r>
            <a:r>
              <a:rPr lang="en-US" b="1" kern="600" dirty="0" smtClean="0">
                <a:latin typeface="Helvetica Neue"/>
              </a:rPr>
              <a:t>providing a paralleled path for the inverter to energize the lamps at full luminosity. Students and teacher can safely evacuate the classroom.</a:t>
            </a:r>
            <a:endParaRPr lang="en-US" b="1" kern="600" dirty="0">
              <a:latin typeface="Helvetica Neue"/>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par>
                                <p:cTn id="11" presetID="10" presetClass="exit" presetSubtype="0" fill="hold" nodeType="withEffect">
                                  <p:stCondLst>
                                    <p:cond delay="1000"/>
                                  </p:stCondLst>
                                  <p:childTnLst>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subTnLst>
                                    <p:audio>
                                      <p:cMediaNode>
                                        <p:cTn display="0" masterRel="sameClick">
                                          <p:stCondLst>
                                            <p:cond evt="begin" delay="0">
                                              <p:tn val="14"/>
                                            </p:cond>
                                          </p:stCondLst>
                                          <p:endCondLst>
                                            <p:cond evt="onStopAudio" delay="0">
                                              <p:tgtEl>
                                                <p:sldTgt/>
                                              </p:tgtEl>
                                            </p:cond>
                                          </p:endCondLst>
                                        </p:cTn>
                                        <p:tgtEl>
                                          <p:sndTgt r:embed="rId2" name="Phaser"/>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1021"/>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WALL SWITCH BYPASS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7" name="Picture 6" descr="Wall Bypass2.jpg"/>
          <p:cNvPicPr>
            <a:picLocks noChangeAspect="1"/>
          </p:cNvPicPr>
          <p:nvPr/>
        </p:nvPicPr>
        <p:blipFill>
          <a:blip r:embed="rId2"/>
          <a:stretch>
            <a:fillRect/>
          </a:stretch>
        </p:blipFill>
        <p:spPr>
          <a:xfrm>
            <a:off x="0" y="647384"/>
            <a:ext cx="9144038" cy="6210616"/>
          </a:xfrm>
          <a:prstGeom prst="rect">
            <a:avLst/>
          </a:prstGeom>
        </p:spPr>
      </p:pic>
      <p:sp>
        <p:nvSpPr>
          <p:cNvPr id="9" name="Rectangle 8"/>
          <p:cNvSpPr/>
          <p:nvPr/>
        </p:nvSpPr>
        <p:spPr>
          <a:xfrm>
            <a:off x="2187793" y="1826328"/>
            <a:ext cx="6777466" cy="475586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OUTDOOR INVERTER</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6" name="Picture 5" descr="Outdoor Inverter 1.jpg"/>
          <p:cNvPicPr>
            <a:picLocks noChangeAspect="1"/>
          </p:cNvPicPr>
          <p:nvPr/>
        </p:nvPicPr>
        <p:blipFill>
          <a:blip r:embed="rId2"/>
          <a:stretch>
            <a:fillRect/>
          </a:stretch>
        </p:blipFill>
        <p:spPr>
          <a:xfrm>
            <a:off x="0" y="645797"/>
            <a:ext cx="9144000" cy="6212203"/>
          </a:xfrm>
          <a:prstGeom prst="rect">
            <a:avLst/>
          </a:prstGeo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OUTDOOR INVERTER</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7" name="POWERLINES SNAPPING. INCREDIBLE!.wmv">
            <a:hlinkClick r:id="" action="ppaction://media"/>
          </p:cNvPr>
          <p:cNvPicPr/>
          <p:nvPr>
            <a:videoFile r:link="rId1"/>
          </p:nvPr>
        </p:nvPicPr>
        <p:blipFill>
          <a:blip r:embed="rId3"/>
          <a:stretch>
            <a:fillRect/>
          </a:stretch>
        </p:blipFill>
        <p:spPr>
          <a:xfrm>
            <a:off x="0" y="647384"/>
            <a:ext cx="9152693" cy="621061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Outdoor Inverter 2.jpg"/>
          <p:cNvPicPr>
            <a:picLocks noChangeAspect="1"/>
          </p:cNvPicPr>
          <p:nvPr/>
        </p:nvPicPr>
        <p:blipFill>
          <a:blip r:embed="rId2"/>
          <a:stretch>
            <a:fillRect/>
          </a:stretch>
        </p:blipFill>
        <p:spPr>
          <a:xfrm>
            <a:off x="0" y="647385"/>
            <a:ext cx="9144000" cy="6210615"/>
          </a:xfrm>
          <a:prstGeom prst="rect">
            <a:avLst/>
          </a:prstGeom>
        </p:spPr>
      </p:pic>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OUTDOOR INVERTER</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8" name="TextBox 7"/>
          <p:cNvSpPr txBox="1"/>
          <p:nvPr/>
        </p:nvSpPr>
        <p:spPr>
          <a:xfrm>
            <a:off x="148325" y="1177379"/>
            <a:ext cx="2391739" cy="1600438"/>
          </a:xfrm>
          <a:prstGeom prst="rect">
            <a:avLst/>
          </a:prstGeom>
          <a:noFill/>
        </p:spPr>
        <p:txBody>
          <a:bodyPr wrap="square" rtlCol="0">
            <a:spAutoFit/>
          </a:bodyPr>
          <a:lstStyle/>
          <a:p>
            <a:r>
              <a:rPr lang="en-US" sz="1400" b="1" dirty="0" smtClean="0">
                <a:solidFill>
                  <a:schemeClr val="bg1"/>
                </a:solidFill>
                <a:latin typeface="Helvetica Neue"/>
              </a:rPr>
              <a:t>No matter what type of weather disaster is occurring elsewhere, the </a:t>
            </a:r>
            <a:r>
              <a:rPr lang="en-US" sz="1400" b="1" dirty="0" err="1" smtClean="0">
                <a:solidFill>
                  <a:schemeClr val="bg1"/>
                </a:solidFill>
                <a:latin typeface="Helvetica Neue"/>
              </a:rPr>
              <a:t>DSPM’s</a:t>
            </a:r>
            <a:r>
              <a:rPr lang="en-US" sz="1400" b="1" dirty="0" smtClean="0">
                <a:solidFill>
                  <a:schemeClr val="bg1"/>
                </a:solidFill>
                <a:latin typeface="Helvetica Neue"/>
              </a:rPr>
              <a:t> outdoor inverter will always maintain full luminosity providing safety assurance.</a:t>
            </a:r>
            <a:endParaRPr lang="en-US" sz="1400" b="1" dirty="0">
              <a:solidFill>
                <a:schemeClr val="bg1"/>
              </a:solidFill>
              <a:latin typeface="Helvetica Neue"/>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82222" y="61021"/>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LIFE SAFETY CODES II</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7" name="TextBox 6"/>
          <p:cNvSpPr txBox="1"/>
          <p:nvPr/>
        </p:nvSpPr>
        <p:spPr>
          <a:xfrm>
            <a:off x="282222" y="900612"/>
            <a:ext cx="8683037" cy="369332"/>
          </a:xfrm>
          <a:prstGeom prst="rect">
            <a:avLst/>
          </a:prstGeom>
          <a:noFill/>
        </p:spPr>
        <p:txBody>
          <a:bodyPr wrap="square" rtlCol="0">
            <a:spAutoFit/>
          </a:bodyPr>
          <a:lstStyle/>
          <a:p>
            <a:pPr algn="ctr"/>
            <a:r>
              <a:rPr lang="en-US" dirty="0" smtClean="0">
                <a:latin typeface="Futura Medium"/>
              </a:rPr>
              <a:t>Maintenance Requirements</a:t>
            </a:r>
            <a:endParaRPr lang="en-US" dirty="0">
              <a:solidFill>
                <a:schemeClr val="bg1"/>
              </a:solidFill>
              <a:latin typeface="Futura Medium"/>
            </a:endParaRPr>
          </a:p>
        </p:txBody>
      </p:sp>
      <p:sp>
        <p:nvSpPr>
          <p:cNvPr id="8" name="Rectangle 7"/>
          <p:cNvSpPr/>
          <p:nvPr/>
        </p:nvSpPr>
        <p:spPr>
          <a:xfrm>
            <a:off x="282222" y="1500777"/>
            <a:ext cx="8523111" cy="4882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p:cNvSpPr txBox="1"/>
          <p:nvPr/>
        </p:nvSpPr>
        <p:spPr>
          <a:xfrm>
            <a:off x="508000" y="1721556"/>
            <a:ext cx="8146815" cy="4154983"/>
          </a:xfrm>
          <a:prstGeom prst="rect">
            <a:avLst/>
          </a:prstGeom>
          <a:noFill/>
        </p:spPr>
        <p:txBody>
          <a:bodyPr wrap="square" rtlCol="0">
            <a:spAutoFit/>
          </a:bodyPr>
          <a:lstStyle/>
          <a:p>
            <a:r>
              <a:rPr lang="en-US" sz="1200" b="1" dirty="0" smtClean="0">
                <a:latin typeface="Helvetica Neue"/>
              </a:rPr>
              <a:t>Whenever or wherever any device, equipment, system, condition, arrangement, level of protection, fire-resistive construction, or any other feature is required for compliance with the provisions with the </a:t>
            </a:r>
            <a:r>
              <a:rPr lang="en-US" sz="1200" b="1" i="1" dirty="0" smtClean="0">
                <a:latin typeface="Helvetica Neue"/>
              </a:rPr>
              <a:t>Code, </a:t>
            </a:r>
            <a:r>
              <a:rPr lang="en-US" sz="1200" b="1" dirty="0" smtClean="0">
                <a:latin typeface="Helvetica Neue"/>
              </a:rPr>
              <a:t>such device, equipment, system, condition, arrangement, level of protection, fire-resistive construction, or other feature shall thereafter be continuously maintained. Maintenance shall be provided in accordance with applicable NFPA requirements or requirements developed as part of a performance-based design. </a:t>
            </a:r>
          </a:p>
          <a:p>
            <a:endParaRPr lang="en-US" sz="1200" b="1" i="1" dirty="0" smtClean="0">
              <a:latin typeface="Helvetica Neue"/>
            </a:endParaRPr>
          </a:p>
          <a:p>
            <a:r>
              <a:rPr lang="en-US" sz="1200" b="1" dirty="0" smtClean="0">
                <a:latin typeface="Helvetica Neue"/>
              </a:rPr>
              <a:t>Paragraph 4.6.12.1 emphasis the importance of maintaining items required by the </a:t>
            </a:r>
            <a:r>
              <a:rPr lang="en-US" sz="1200" b="1" i="1" dirty="0" smtClean="0">
                <a:latin typeface="Helvetica Neue"/>
              </a:rPr>
              <a:t>Code</a:t>
            </a:r>
            <a:r>
              <a:rPr lang="en-US" sz="1200" b="1" dirty="0" smtClean="0">
                <a:latin typeface="Helvetica Neue"/>
              </a:rPr>
              <a:t>. It is useless to have an egress door that will not open, a self-closing device that does not close the door, or a sprinkler system with no water</a:t>
            </a:r>
            <a:r>
              <a:rPr lang="en-US" sz="1200" b="1" i="1" dirty="0" smtClean="0">
                <a:latin typeface="Helvetica Neue"/>
              </a:rPr>
              <a:t>.</a:t>
            </a:r>
            <a:endParaRPr lang="en-US" sz="1200" b="1" dirty="0" smtClean="0">
              <a:latin typeface="Helvetica Neue"/>
            </a:endParaRPr>
          </a:p>
          <a:p>
            <a:endParaRPr lang="en-US" sz="1200" b="1" i="1" dirty="0" smtClean="0">
              <a:latin typeface="Helvetica Neue"/>
            </a:endParaRPr>
          </a:p>
          <a:p>
            <a:r>
              <a:rPr lang="en-US" sz="1200" b="1" dirty="0" smtClean="0">
                <a:latin typeface="Helvetica Neue"/>
              </a:rPr>
              <a:t>Also, before taking any life safety features out of service, extreme care needs to be exercised to ensure that the feature is not required, was not originally provided as an alternative or equivalency, or is no longer required due to other new requirements in the current </a:t>
            </a:r>
            <a:r>
              <a:rPr lang="en-US" sz="1200" b="1" i="1" dirty="0" smtClean="0">
                <a:latin typeface="Helvetica Neue"/>
              </a:rPr>
              <a:t>Code. </a:t>
            </a:r>
            <a:endParaRPr lang="en-US" sz="1200" b="1" dirty="0" smtClean="0">
              <a:latin typeface="Helvetica Neue"/>
            </a:endParaRPr>
          </a:p>
          <a:p>
            <a:endParaRPr lang="en-US" sz="1200" b="1" dirty="0" smtClean="0">
              <a:latin typeface="Helvetica Neue"/>
            </a:endParaRPr>
          </a:p>
          <a:p>
            <a:r>
              <a:rPr lang="en-US" sz="1200" b="1" dirty="0" smtClean="0">
                <a:latin typeface="Helvetica Neue"/>
              </a:rPr>
              <a:t>The Code directs that non-required life safety features that are obvious to the public are to be either maintained or removed to prevent false expectations or a false sense of security by building occupants. For example, if the water supply to a non-required wet standpipe system were permanently shut off because the system piping leaked but the hose and nozzle for occupant use were left attached to the standpipe, an occupant could be endangered while attempting to use the system. If the non-required standpipe system were turned off and abandoned, it would be necessary, as a minimum, to remove all hoses and nozzles and to place prominent signage at each outlet station advising that the system is out of service. The standpipe system piping, however, would not have to be removed</a:t>
            </a:r>
            <a:r>
              <a:rPr lang="en-US" sz="1200" b="1" i="1" dirty="0" smtClean="0">
                <a:latin typeface="Helvetica Neue"/>
              </a:rPr>
              <a:t>. </a:t>
            </a:r>
            <a:endParaRPr lang="en-US" sz="1200" b="1" dirty="0">
              <a:latin typeface="Helvetica Neue"/>
            </a:endParaRPr>
          </a:p>
        </p:txBody>
      </p:sp>
      <p:sp>
        <p:nvSpPr>
          <p:cNvPr id="9" name="Rectangle 8"/>
          <p:cNvSpPr/>
          <p:nvPr/>
        </p:nvSpPr>
        <p:spPr>
          <a:xfrm>
            <a:off x="5674512" y="326213"/>
            <a:ext cx="2980303" cy="261610"/>
          </a:xfrm>
          <a:prstGeom prst="rect">
            <a:avLst/>
          </a:prstGeom>
        </p:spPr>
        <p:txBody>
          <a:bodyPr wrap="none">
            <a:spAutoFit/>
          </a:bodyPr>
          <a:lstStyle/>
          <a:p>
            <a:r>
              <a:rPr lang="en-US" sz="1100" b="1" dirty="0" smtClean="0">
                <a:solidFill>
                  <a:schemeClr val="bg1"/>
                </a:solidFill>
                <a:effectLst>
                  <a:outerShdw blurRad="50800" dist="38100" dir="2700000" algn="tl" rotWithShape="0">
                    <a:srgbClr val="000000">
                      <a:alpha val="43000"/>
                    </a:srgbClr>
                  </a:outerShdw>
                </a:effectLst>
                <a:latin typeface="Futura Medium"/>
              </a:rPr>
              <a:t>   </a:t>
            </a:r>
            <a:r>
              <a:rPr lang="en-US" sz="1100" b="1" dirty="0" smtClean="0">
                <a:effectLst>
                  <a:outerShdw blurRad="50800" dist="38100" dir="2700000" algn="tl" rotWithShape="0">
                    <a:srgbClr val="000000">
                      <a:alpha val="43000"/>
                    </a:srgbClr>
                  </a:outerShdw>
                </a:effectLst>
                <a:latin typeface="Futura Medium"/>
              </a:rPr>
              <a:t>(From </a:t>
            </a:r>
            <a:r>
              <a:rPr lang="en-US" sz="1100" b="1" i="1" dirty="0" smtClean="0">
                <a:effectLst>
                  <a:outerShdw blurRad="50800" dist="38100" dir="2700000" algn="tl" rotWithShape="0">
                    <a:srgbClr val="000000">
                      <a:alpha val="43000"/>
                    </a:srgbClr>
                  </a:outerShdw>
                </a:effectLst>
                <a:latin typeface="Futura Medium"/>
              </a:rPr>
              <a:t>Life Safety Code Handbook, 2012)</a:t>
            </a:r>
            <a:endParaRPr lang="en-US" sz="1100" b="1" dirty="0">
              <a:effectLst>
                <a:outerShdw blurRad="50800" dist="38100" dir="2700000" algn="tl" rotWithShape="0">
                  <a:srgbClr val="000000">
                    <a:alpha val="43000"/>
                  </a:srgbClr>
                </a:outerShdw>
              </a:effectLst>
              <a:latin typeface="Futura Medium"/>
            </a:endParaRPr>
          </a:p>
        </p:txBody>
      </p:sp>
      <p:sp>
        <p:nvSpPr>
          <p:cNvPr id="10" name="TextBox 9"/>
          <p:cNvSpPr txBox="1"/>
          <p:nvPr/>
        </p:nvSpPr>
        <p:spPr>
          <a:xfrm>
            <a:off x="2728148" y="1500777"/>
            <a:ext cx="3659482" cy="246221"/>
          </a:xfrm>
          <a:prstGeom prst="rect">
            <a:avLst/>
          </a:prstGeom>
          <a:noFill/>
        </p:spPr>
        <p:txBody>
          <a:bodyPr wrap="square" rtlCol="0">
            <a:spAutoFit/>
          </a:bodyPr>
          <a:lstStyle/>
          <a:p>
            <a:pPr algn="ctr"/>
            <a:r>
              <a:rPr lang="en-US" sz="1000" b="1" dirty="0" smtClean="0">
                <a:latin typeface="Helvetica Neue"/>
              </a:rPr>
              <a:t>(</a:t>
            </a:r>
            <a:r>
              <a:rPr lang="en-US" sz="1000" b="1" i="1" dirty="0" smtClean="0">
                <a:latin typeface="Helvetica Neue"/>
              </a:rPr>
              <a:t>4.6.12.1, Life Safety Handbook, 2012</a:t>
            </a:r>
            <a:r>
              <a:rPr lang="en-US" sz="1000" b="1" i="1" dirty="0" smtClean="0">
                <a:effectLst>
                  <a:outerShdw blurRad="50800" dist="38100" dir="2700000" algn="tl" rotWithShape="0">
                    <a:srgbClr val="000000">
                      <a:alpha val="43000"/>
                    </a:srgbClr>
                  </a:outerShdw>
                </a:effectLst>
                <a:latin typeface="Helvetica Neue"/>
              </a:rPr>
              <a:t>)</a:t>
            </a:r>
            <a:endParaRPr lang="en-US" sz="1000" dirty="0"/>
          </a:p>
        </p:txBody>
      </p:sp>
      <p:sp>
        <p:nvSpPr>
          <p:cNvPr id="11" name="TextBox 10"/>
          <p:cNvSpPr txBox="1"/>
          <p:nvPr/>
        </p:nvSpPr>
        <p:spPr>
          <a:xfrm>
            <a:off x="1698565" y="3372148"/>
            <a:ext cx="5569185" cy="246221"/>
          </a:xfrm>
          <a:prstGeom prst="rect">
            <a:avLst/>
          </a:prstGeom>
          <a:noFill/>
        </p:spPr>
        <p:txBody>
          <a:bodyPr wrap="square" rtlCol="0">
            <a:spAutoFit/>
          </a:bodyPr>
          <a:lstStyle/>
          <a:p>
            <a:pPr algn="ctr"/>
            <a:r>
              <a:rPr lang="en-US" sz="1000" b="1" i="1" dirty="0" smtClean="0">
                <a:latin typeface="Helvetica Neue"/>
              </a:rPr>
              <a:t>(4.6.12.2, Life Safety Handbook, 2012)</a:t>
            </a:r>
            <a:endParaRPr lang="en-US" sz="1000"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282222"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LIFE SAFETY CODES II</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7" name="TextBox 6"/>
          <p:cNvSpPr txBox="1"/>
          <p:nvPr/>
        </p:nvSpPr>
        <p:spPr>
          <a:xfrm>
            <a:off x="282222" y="900612"/>
            <a:ext cx="8683037" cy="369332"/>
          </a:xfrm>
          <a:prstGeom prst="rect">
            <a:avLst/>
          </a:prstGeom>
          <a:noFill/>
        </p:spPr>
        <p:txBody>
          <a:bodyPr wrap="square" rtlCol="0">
            <a:spAutoFit/>
          </a:bodyPr>
          <a:lstStyle/>
          <a:p>
            <a:pPr algn="ctr"/>
            <a:r>
              <a:rPr lang="en-US" dirty="0" smtClean="0">
                <a:latin typeface="Futura Medium"/>
              </a:rPr>
              <a:t>Code Requirements</a:t>
            </a:r>
            <a:endParaRPr lang="en-US" dirty="0">
              <a:solidFill>
                <a:schemeClr val="bg1"/>
              </a:solidFill>
              <a:latin typeface="Helvetica Neue"/>
            </a:endParaRPr>
          </a:p>
        </p:txBody>
      </p:sp>
      <p:sp>
        <p:nvSpPr>
          <p:cNvPr id="8" name="Rectangle 7"/>
          <p:cNvSpPr/>
          <p:nvPr/>
        </p:nvSpPr>
        <p:spPr>
          <a:xfrm>
            <a:off x="282222" y="1500777"/>
            <a:ext cx="8523111" cy="503506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5726617" y="326213"/>
            <a:ext cx="2980303" cy="261610"/>
          </a:xfrm>
          <a:prstGeom prst="rect">
            <a:avLst/>
          </a:prstGeom>
        </p:spPr>
        <p:txBody>
          <a:bodyPr wrap="none">
            <a:spAutoFit/>
          </a:bodyPr>
          <a:lstStyle/>
          <a:p>
            <a:r>
              <a:rPr lang="en-US" sz="1100" b="1" dirty="0" smtClean="0">
                <a:solidFill>
                  <a:schemeClr val="bg1"/>
                </a:solidFill>
                <a:effectLst>
                  <a:outerShdw blurRad="50800" dist="38100" dir="2700000" algn="tl" rotWithShape="0">
                    <a:srgbClr val="000000">
                      <a:alpha val="43000"/>
                    </a:srgbClr>
                  </a:outerShdw>
                </a:effectLst>
                <a:latin typeface="Futura Medium"/>
              </a:rPr>
              <a:t>   </a:t>
            </a:r>
            <a:r>
              <a:rPr lang="en-US" sz="1100" b="1" dirty="0" smtClean="0">
                <a:effectLst>
                  <a:outerShdw blurRad="50800" dist="38100" dir="2700000" algn="tl" rotWithShape="0">
                    <a:srgbClr val="000000">
                      <a:alpha val="43000"/>
                    </a:srgbClr>
                  </a:outerShdw>
                </a:effectLst>
                <a:latin typeface="Futura Medium"/>
              </a:rPr>
              <a:t>(From </a:t>
            </a:r>
            <a:r>
              <a:rPr lang="en-US" sz="1100" b="1" i="1" dirty="0" smtClean="0">
                <a:effectLst>
                  <a:outerShdw blurRad="50800" dist="38100" dir="2700000" algn="tl" rotWithShape="0">
                    <a:srgbClr val="000000">
                      <a:alpha val="43000"/>
                    </a:srgbClr>
                  </a:outerShdw>
                </a:effectLst>
                <a:latin typeface="Futura Medium"/>
              </a:rPr>
              <a:t>Life Safety Code Handbook, 2012)</a:t>
            </a:r>
            <a:endParaRPr lang="en-US" sz="1100" b="1" dirty="0">
              <a:effectLst>
                <a:outerShdw blurRad="50800" dist="38100" dir="2700000" algn="tl" rotWithShape="0">
                  <a:srgbClr val="000000">
                    <a:alpha val="43000"/>
                  </a:srgbClr>
                </a:outerShdw>
              </a:effectLst>
              <a:latin typeface="Futura Medium"/>
            </a:endParaRPr>
          </a:p>
        </p:txBody>
      </p:sp>
      <p:sp>
        <p:nvSpPr>
          <p:cNvPr id="13" name="TextBox 12"/>
          <p:cNvSpPr txBox="1"/>
          <p:nvPr/>
        </p:nvSpPr>
        <p:spPr>
          <a:xfrm>
            <a:off x="558319" y="1807786"/>
            <a:ext cx="8148601" cy="1615827"/>
          </a:xfrm>
          <a:prstGeom prst="rect">
            <a:avLst/>
          </a:prstGeom>
          <a:noFill/>
        </p:spPr>
        <p:txBody>
          <a:bodyPr wrap="square" rtlCol="0">
            <a:spAutoFit/>
          </a:bodyPr>
          <a:lstStyle/>
          <a:p>
            <a:r>
              <a:rPr lang="en-US" sz="900" b="1" dirty="0" smtClean="0">
                <a:latin typeface="Helvetica Neue"/>
              </a:rPr>
              <a:t>7.9.3.1 Required emergency lighting systems shall be tested in accordance with one of the three options offered by 7.9.3.1.1, 7.9.3.1.2, or 7.9.3.1.3.</a:t>
            </a:r>
          </a:p>
          <a:p>
            <a:endParaRPr lang="en-US" sz="900" b="1" dirty="0" smtClean="0">
              <a:latin typeface="Helvetica Neue"/>
            </a:endParaRPr>
          </a:p>
          <a:p>
            <a:r>
              <a:rPr lang="en-US" sz="900" b="1" dirty="0" smtClean="0">
                <a:latin typeface="Helvetica Neue"/>
              </a:rPr>
              <a:t>7.9.3.1.1 Testing of required emergency lighting systems shall be permitted to be conducted as follows:</a:t>
            </a:r>
          </a:p>
          <a:p>
            <a:pPr marL="228600" indent="-228600">
              <a:buAutoNum type="arabicPeriod"/>
            </a:pPr>
            <a:r>
              <a:rPr lang="en-US" sz="900" b="1" dirty="0" smtClean="0">
                <a:latin typeface="Helvetica Neue"/>
              </a:rPr>
              <a:t>Functional testing shall be conducted monthly, with a minimum of 3 weeks and a maximum of 5 weeks between tests, for not less than 30 seconds, except as otherwise permitted by 7.9.3.1.3(2).</a:t>
            </a:r>
          </a:p>
          <a:p>
            <a:pPr marL="228600" indent="-228600">
              <a:buAutoNum type="arabicPeriod"/>
            </a:pPr>
            <a:r>
              <a:rPr lang="en-US" sz="900" b="1" dirty="0" smtClean="0">
                <a:latin typeface="Helvetica Neue"/>
              </a:rPr>
              <a:t>The test interval shall be permitted to be extended beyond 30 days with the approval of the authority having jurisdiction.</a:t>
            </a:r>
          </a:p>
          <a:p>
            <a:pPr marL="228600" indent="-228600">
              <a:buAutoNum type="arabicPeriod"/>
            </a:pPr>
            <a:r>
              <a:rPr lang="en-US" sz="900" b="1" dirty="0" smtClean="0">
                <a:latin typeface="Helvetica Neue"/>
              </a:rPr>
              <a:t> Functional testing shall be conducted annually for a minimum of 1½ hours if the emergency lighting system is battery powered.</a:t>
            </a:r>
          </a:p>
          <a:p>
            <a:pPr marL="228600" indent="-228600">
              <a:buAutoNum type="arabicPeriod"/>
            </a:pPr>
            <a:r>
              <a:rPr lang="en-US" sz="900" b="1" dirty="0" smtClean="0">
                <a:latin typeface="Helvetica Neue"/>
              </a:rPr>
              <a:t>The emergency lighting equipment shall be fully operational for the duration of the tests required by 7.9.3.1.1(1) and (3).</a:t>
            </a:r>
          </a:p>
          <a:p>
            <a:pPr marL="228600" indent="-228600">
              <a:buAutoNum type="arabicPeriod"/>
            </a:pPr>
            <a:r>
              <a:rPr lang="en-US" sz="900" b="1" dirty="0" smtClean="0">
                <a:latin typeface="Helvetica Neue"/>
              </a:rPr>
              <a:t>Written records of visual inspections and tests shall be kept by the owner for inspection by the authority having jurisdiction.</a:t>
            </a:r>
          </a:p>
          <a:p>
            <a:endParaRPr lang="en-US" dirty="0"/>
          </a:p>
        </p:txBody>
      </p:sp>
      <p:sp>
        <p:nvSpPr>
          <p:cNvPr id="15" name="TextBox 14"/>
          <p:cNvSpPr txBox="1"/>
          <p:nvPr/>
        </p:nvSpPr>
        <p:spPr>
          <a:xfrm>
            <a:off x="482056" y="3423613"/>
            <a:ext cx="8323277" cy="1754327"/>
          </a:xfrm>
          <a:prstGeom prst="rect">
            <a:avLst/>
          </a:prstGeom>
          <a:noFill/>
        </p:spPr>
        <p:txBody>
          <a:bodyPr wrap="square" rtlCol="0">
            <a:spAutoFit/>
          </a:bodyPr>
          <a:lstStyle/>
          <a:p>
            <a:r>
              <a:rPr lang="en-US" sz="900" b="1" dirty="0" smtClean="0">
                <a:latin typeface="Helvetica Neue"/>
              </a:rPr>
              <a:t>7.9.3.1.2 Testing of required emergency lighting systems shall be permitted to be conducted as follows:</a:t>
            </a:r>
          </a:p>
          <a:p>
            <a:endParaRPr lang="en-US" sz="900" b="1" dirty="0" smtClean="0">
              <a:latin typeface="Helvetica Neue"/>
            </a:endParaRPr>
          </a:p>
          <a:p>
            <a:pPr marL="342900" indent="-342900">
              <a:buAutoNum type="arabicPeriod"/>
            </a:pPr>
            <a:r>
              <a:rPr lang="en-US" sz="900" b="1" dirty="0" smtClean="0">
                <a:latin typeface="Helvetica Neue"/>
              </a:rPr>
              <a:t>Self-testing/self-diagnostic battery-operated emergency lighting equipment shall be provided.</a:t>
            </a:r>
          </a:p>
          <a:p>
            <a:pPr marL="342900" indent="-342900">
              <a:buAutoNum type="arabicPeriod"/>
            </a:pPr>
            <a:r>
              <a:rPr lang="en-US" sz="900" b="1" dirty="0" smtClean="0">
                <a:latin typeface="Helvetica Neue"/>
              </a:rPr>
              <a:t>Not less than once every 30 days, self-testing/self-diagnostic, battery operated emergency lighting equipment shall automatically perform a test with a duration of a minimum of 30 seconds and a diagnostic routine.</a:t>
            </a:r>
          </a:p>
          <a:p>
            <a:pPr marL="342900" indent="-342900">
              <a:buAutoNum type="arabicPeriod"/>
            </a:pPr>
            <a:r>
              <a:rPr lang="en-US" sz="900" b="1" dirty="0" smtClean="0">
                <a:latin typeface="Helvetica Neue"/>
              </a:rPr>
              <a:t> Self-testing/self-diagnostic battery-operated emergency lighting equipment shall indicate failures by a status indicator.</a:t>
            </a:r>
          </a:p>
          <a:p>
            <a:pPr marL="342900" indent="-342900">
              <a:buAutoNum type="arabicPeriod"/>
            </a:pPr>
            <a:r>
              <a:rPr lang="en-US" sz="900" b="1" dirty="0" smtClean="0">
                <a:latin typeface="Helvetica Neue"/>
              </a:rPr>
              <a:t> A visual inspection shall be performed at intervals not exceeding 30 days.</a:t>
            </a:r>
          </a:p>
          <a:p>
            <a:pPr marL="342900" indent="-342900">
              <a:buAutoNum type="arabicPeriod"/>
            </a:pPr>
            <a:r>
              <a:rPr lang="en-US" sz="900" b="1" dirty="0" smtClean="0">
                <a:latin typeface="Helvetica Neue"/>
              </a:rPr>
              <a:t> Functional testing shall be conducted annually for a minimum of 1½ hours.</a:t>
            </a:r>
          </a:p>
          <a:p>
            <a:pPr marL="342900" indent="-342900">
              <a:buAutoNum type="arabicPeriod"/>
            </a:pPr>
            <a:r>
              <a:rPr lang="en-US" sz="900" b="1" dirty="0" smtClean="0">
                <a:latin typeface="Helvetica Neue"/>
              </a:rPr>
              <a:t> Self-testing/self-diagnostic battery-operated emergency lighting equipment shall be fully operational for the duration of the 1½-hour test.</a:t>
            </a:r>
          </a:p>
          <a:p>
            <a:pPr marL="342900" indent="-342900">
              <a:buAutoNum type="arabicPeriod"/>
            </a:pPr>
            <a:r>
              <a:rPr lang="en-US" sz="900" b="1" dirty="0" smtClean="0">
                <a:latin typeface="Helvetica Neue"/>
              </a:rPr>
              <a:t>Written records of visual inspections and tests shall be kept by the owner for inspection by the authority having jurisdiction.</a:t>
            </a:r>
          </a:p>
          <a:p>
            <a:endParaRPr lang="en-US" dirty="0"/>
          </a:p>
        </p:txBody>
      </p:sp>
      <p:sp>
        <p:nvSpPr>
          <p:cNvPr id="16" name="TextBox 15"/>
          <p:cNvSpPr txBox="1"/>
          <p:nvPr/>
        </p:nvSpPr>
        <p:spPr>
          <a:xfrm>
            <a:off x="2502983" y="3192781"/>
            <a:ext cx="3504176" cy="523220"/>
          </a:xfrm>
          <a:prstGeom prst="rect">
            <a:avLst/>
          </a:prstGeom>
          <a:noFill/>
        </p:spPr>
        <p:txBody>
          <a:bodyPr wrap="square" rtlCol="0">
            <a:spAutoFit/>
          </a:bodyPr>
          <a:lstStyle/>
          <a:p>
            <a:pPr algn="ctr"/>
            <a:r>
              <a:rPr lang="en-US" sz="900" b="1" dirty="0" smtClean="0">
                <a:latin typeface="Helvetica Neue"/>
              </a:rPr>
              <a:t>(7.9.3.1.2</a:t>
            </a:r>
            <a:r>
              <a:rPr lang="en-US" sz="900" b="1" i="1" dirty="0" smtClean="0">
                <a:latin typeface="Helvetica Neue"/>
              </a:rPr>
              <a:t>, Life Safety Handbook, 2012)</a:t>
            </a:r>
            <a:endParaRPr lang="en-US" sz="900" dirty="0" smtClean="0"/>
          </a:p>
          <a:p>
            <a:endParaRPr lang="en-US" dirty="0"/>
          </a:p>
        </p:txBody>
      </p:sp>
      <p:sp>
        <p:nvSpPr>
          <p:cNvPr id="17" name="TextBox 16"/>
          <p:cNvSpPr txBox="1"/>
          <p:nvPr/>
        </p:nvSpPr>
        <p:spPr>
          <a:xfrm>
            <a:off x="2945424" y="1546176"/>
            <a:ext cx="3374392" cy="523220"/>
          </a:xfrm>
          <a:prstGeom prst="rect">
            <a:avLst/>
          </a:prstGeom>
          <a:noFill/>
        </p:spPr>
        <p:txBody>
          <a:bodyPr wrap="square" rtlCol="0">
            <a:spAutoFit/>
          </a:bodyPr>
          <a:lstStyle/>
          <a:p>
            <a:pPr algn="ctr"/>
            <a:r>
              <a:rPr lang="en-US" sz="900" b="1" dirty="0" smtClean="0">
                <a:latin typeface="Helvetica Neue"/>
              </a:rPr>
              <a:t>(7.9.3.1</a:t>
            </a:r>
            <a:r>
              <a:rPr lang="en-US" sz="900" b="1" i="1" dirty="0" smtClean="0">
                <a:latin typeface="Helvetica Neue"/>
              </a:rPr>
              <a:t>, Life Safety Handbook, 2012)</a:t>
            </a:r>
            <a:endParaRPr lang="en-US" sz="900" dirty="0" smtClean="0"/>
          </a:p>
          <a:p>
            <a:endParaRPr lang="en-US" dirty="0"/>
          </a:p>
        </p:txBody>
      </p:sp>
      <p:sp>
        <p:nvSpPr>
          <p:cNvPr id="18" name="TextBox 17"/>
          <p:cNvSpPr txBox="1"/>
          <p:nvPr/>
        </p:nvSpPr>
        <p:spPr>
          <a:xfrm>
            <a:off x="558319" y="5177940"/>
            <a:ext cx="8247014" cy="1477328"/>
          </a:xfrm>
          <a:prstGeom prst="rect">
            <a:avLst/>
          </a:prstGeom>
          <a:noFill/>
        </p:spPr>
        <p:txBody>
          <a:bodyPr wrap="square" rtlCol="0">
            <a:spAutoFit/>
          </a:bodyPr>
          <a:lstStyle/>
          <a:p>
            <a:r>
              <a:rPr lang="en-US" sz="900" b="1" dirty="0" smtClean="0">
                <a:latin typeface="Helvetica Neue"/>
              </a:rPr>
              <a:t>7.9.3.1.3 Testing of required emergency lighting systems shall be permitted to be conducted as follows:</a:t>
            </a:r>
          </a:p>
          <a:p>
            <a:endParaRPr lang="en-US" sz="900" b="1" dirty="0" smtClean="0">
              <a:latin typeface="Helvetica Neue"/>
            </a:endParaRPr>
          </a:p>
          <a:p>
            <a:pPr marL="342900" indent="-342900">
              <a:buAutoNum type="arabicPeriod"/>
            </a:pPr>
            <a:r>
              <a:rPr lang="en-US" sz="900" b="1" dirty="0" smtClean="0">
                <a:latin typeface="Helvetica Neue"/>
              </a:rPr>
              <a:t>Computer-based, self-testing/self-diagnostic battery operated emergency lighting equipment shall be provided.</a:t>
            </a:r>
          </a:p>
          <a:p>
            <a:pPr marL="342900" indent="-342900">
              <a:buAutoNum type="arabicPeriod"/>
            </a:pPr>
            <a:r>
              <a:rPr lang="en-US" sz="900" b="1" dirty="0" smtClean="0">
                <a:latin typeface="Helvetica Neue"/>
              </a:rPr>
              <a:t> Not less than once every 30 days, emergency lighting equipment shall automatically perform a test with a duration of a minimum of 30 seconds and a diagnostic routine.</a:t>
            </a:r>
          </a:p>
          <a:p>
            <a:pPr marL="342900" indent="-342900">
              <a:buAutoNum type="arabicPeriod"/>
            </a:pPr>
            <a:r>
              <a:rPr lang="en-US" sz="900" b="1" dirty="0" smtClean="0">
                <a:latin typeface="Helvetica Neue"/>
              </a:rPr>
              <a:t> The emergency lighting equipment shall automatically perform annually a test for a minimum of 1½  hours.</a:t>
            </a:r>
          </a:p>
          <a:p>
            <a:pPr marL="342900" indent="-342900">
              <a:buAutoNum type="arabicPeriod"/>
            </a:pPr>
            <a:r>
              <a:rPr lang="en-US" sz="900" b="1" dirty="0" smtClean="0">
                <a:latin typeface="Helvetica Neue"/>
              </a:rPr>
              <a:t> The emergency lighting equipment shall be fully operational for the duration of the tests required by 7.9.3.1.3(2) and (3).</a:t>
            </a:r>
          </a:p>
          <a:p>
            <a:pPr marL="342900" indent="-342900">
              <a:buAutoNum type="arabicPeriod"/>
            </a:pPr>
            <a:r>
              <a:rPr lang="en-US" sz="900" b="1" dirty="0" smtClean="0">
                <a:latin typeface="Helvetica Neue"/>
              </a:rPr>
              <a:t> The computer-based system shall be capable of providing a report of the history of tests and failures at all times.</a:t>
            </a:r>
          </a:p>
          <a:p>
            <a:endParaRPr lang="en-US" dirty="0"/>
          </a:p>
        </p:txBody>
      </p:sp>
      <p:sp>
        <p:nvSpPr>
          <p:cNvPr id="19" name="TextBox 18"/>
          <p:cNvSpPr txBox="1"/>
          <p:nvPr/>
        </p:nvSpPr>
        <p:spPr>
          <a:xfrm>
            <a:off x="2252685" y="4924024"/>
            <a:ext cx="4067131" cy="507831"/>
          </a:xfrm>
          <a:prstGeom prst="rect">
            <a:avLst/>
          </a:prstGeom>
          <a:noFill/>
        </p:spPr>
        <p:txBody>
          <a:bodyPr wrap="square" rtlCol="0">
            <a:spAutoFit/>
          </a:bodyPr>
          <a:lstStyle/>
          <a:p>
            <a:pPr algn="ctr"/>
            <a:r>
              <a:rPr lang="en-US" sz="900" b="1" dirty="0" smtClean="0">
                <a:latin typeface="Helvetica Neue"/>
              </a:rPr>
              <a:t>(7.9.3.1.2</a:t>
            </a:r>
            <a:r>
              <a:rPr lang="en-US" sz="900" b="1" i="1" dirty="0" smtClean="0">
                <a:latin typeface="Helvetica Neue"/>
              </a:rPr>
              <a:t>, Life Safety Handbook, 2012)</a:t>
            </a:r>
            <a:endParaRPr lang="en-US" sz="900" dirty="0" smtClean="0"/>
          </a:p>
          <a:p>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HOW IS IT DONE NOW</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7" name="TextBox 6"/>
          <p:cNvSpPr txBox="1"/>
          <p:nvPr/>
        </p:nvSpPr>
        <p:spPr>
          <a:xfrm>
            <a:off x="282222" y="900612"/>
            <a:ext cx="8683037" cy="369332"/>
          </a:xfrm>
          <a:prstGeom prst="rect">
            <a:avLst/>
          </a:prstGeom>
          <a:noFill/>
        </p:spPr>
        <p:txBody>
          <a:bodyPr wrap="square" rtlCol="0">
            <a:spAutoFit/>
          </a:bodyPr>
          <a:lstStyle/>
          <a:p>
            <a:pPr algn="ctr"/>
            <a:r>
              <a:rPr lang="en-US" dirty="0" smtClean="0">
                <a:latin typeface="Futura Medium"/>
                <a:cs typeface="Futura Medium"/>
              </a:rPr>
              <a:t>Maintaining And Testing Emergency Lighting For Code Compliance</a:t>
            </a:r>
            <a:r>
              <a:rPr lang="en-US" dirty="0" smtClean="0">
                <a:solidFill>
                  <a:schemeClr val="bg1"/>
                </a:solidFill>
                <a:latin typeface="Futura Medium"/>
                <a:cs typeface="Futura Medium"/>
              </a:rPr>
              <a:t> </a:t>
            </a:r>
            <a:endParaRPr lang="en-US" dirty="0">
              <a:solidFill>
                <a:schemeClr val="bg1"/>
              </a:solidFill>
              <a:latin typeface="Futura Medium"/>
              <a:cs typeface="Futura Medium"/>
            </a:endParaRPr>
          </a:p>
        </p:txBody>
      </p:sp>
      <p:sp>
        <p:nvSpPr>
          <p:cNvPr id="8" name="Rectangle 7"/>
          <p:cNvSpPr/>
          <p:nvPr/>
        </p:nvSpPr>
        <p:spPr>
          <a:xfrm>
            <a:off x="282222" y="1518718"/>
            <a:ext cx="8523111" cy="4882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solidFill>
                <a:schemeClr val="tx1"/>
              </a:solidFill>
              <a:latin typeface="Helvetica Neue"/>
            </a:endParaRPr>
          </a:p>
        </p:txBody>
      </p:sp>
      <p:pic>
        <p:nvPicPr>
          <p:cNvPr id="9" name="Picture 8" descr="elights_3.jpg"/>
          <p:cNvPicPr>
            <a:picLocks noChangeAspect="1"/>
          </p:cNvPicPr>
          <p:nvPr/>
        </p:nvPicPr>
        <p:blipFill>
          <a:blip r:embed="rId2"/>
          <a:stretch>
            <a:fillRect/>
          </a:stretch>
        </p:blipFill>
        <p:spPr>
          <a:xfrm>
            <a:off x="6856877" y="1636085"/>
            <a:ext cx="1798838" cy="2807155"/>
          </a:xfrm>
          <a:prstGeom prst="rect">
            <a:avLst/>
          </a:prstGeom>
          <a:effectLst>
            <a:outerShdw blurRad="50800" dist="38100" dir="2700000" algn="tl" rotWithShape="0">
              <a:srgbClr val="000000">
                <a:alpha val="43000"/>
              </a:srgbClr>
            </a:outerShdw>
          </a:effectLst>
        </p:spPr>
      </p:pic>
      <p:pic>
        <p:nvPicPr>
          <p:cNvPr id="10" name="Picture 9" descr="l.jpg"/>
          <p:cNvPicPr>
            <a:picLocks noChangeAspect="1"/>
          </p:cNvPicPr>
          <p:nvPr/>
        </p:nvPicPr>
        <p:blipFill>
          <a:blip r:embed="rId3"/>
          <a:stretch>
            <a:fillRect/>
          </a:stretch>
        </p:blipFill>
        <p:spPr>
          <a:xfrm>
            <a:off x="4341374" y="2633090"/>
            <a:ext cx="2368710" cy="3620299"/>
          </a:xfrm>
          <a:prstGeom prst="rect">
            <a:avLst/>
          </a:prstGeom>
          <a:effectLst>
            <a:outerShdw blurRad="50800" dist="38100" dir="2700000" algn="tl" rotWithShape="0">
              <a:srgbClr val="000000">
                <a:alpha val="43000"/>
              </a:srgbClr>
            </a:outerShdw>
          </a:effectLst>
        </p:spPr>
      </p:pic>
      <p:sp>
        <p:nvSpPr>
          <p:cNvPr id="11" name="TextBox 10"/>
          <p:cNvSpPr txBox="1"/>
          <p:nvPr/>
        </p:nvSpPr>
        <p:spPr>
          <a:xfrm>
            <a:off x="136263" y="3307572"/>
            <a:ext cx="4205111" cy="1938992"/>
          </a:xfrm>
          <a:prstGeom prst="rect">
            <a:avLst/>
          </a:prstGeom>
          <a:noFill/>
        </p:spPr>
        <p:txBody>
          <a:bodyPr wrap="square" rtlCol="0">
            <a:spAutoFit/>
          </a:bodyPr>
          <a:lstStyle/>
          <a:p>
            <a:pPr algn="r">
              <a:spcAft>
                <a:spcPts val="600"/>
              </a:spcAft>
            </a:pPr>
            <a:r>
              <a:rPr lang="en-US" sz="2000" b="1" dirty="0" smtClean="0">
                <a:latin typeface="Helvetica Neue"/>
              </a:rPr>
              <a:t>Here are examples of workers in compliance with the Life Safety Code 7.9.3.1.1 and 7.9.3.1.2. Emergency lighting takes mandatory monthly/yearly  maintenance.</a:t>
            </a:r>
            <a:endParaRPr lang="en-US" sz="2000" b="1" dirty="0">
              <a:latin typeface="Helvetica Neue"/>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HOW IS IT DONE NOW</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pic>
        <p:nvPicPr>
          <p:cNvPr id="7" name="Picture 6" descr="Automatic.jpg"/>
          <p:cNvPicPr>
            <a:picLocks noChangeAspect="1"/>
          </p:cNvPicPr>
          <p:nvPr/>
        </p:nvPicPr>
        <p:blipFill>
          <a:blip r:embed="rId2"/>
          <a:stretch>
            <a:fillRect/>
          </a:stretch>
        </p:blipFill>
        <p:spPr>
          <a:xfrm>
            <a:off x="0" y="647385"/>
            <a:ext cx="9144000" cy="6227704"/>
          </a:xfrm>
          <a:prstGeom prst="rect">
            <a:avLst/>
          </a:prstGeom>
        </p:spPr>
      </p:pic>
      <p:sp>
        <p:nvSpPr>
          <p:cNvPr id="8" name="TextBox 7"/>
          <p:cNvSpPr txBox="1"/>
          <p:nvPr/>
        </p:nvSpPr>
        <p:spPr>
          <a:xfrm>
            <a:off x="0" y="837259"/>
            <a:ext cx="2765778" cy="1015663"/>
          </a:xfrm>
          <a:prstGeom prst="rect">
            <a:avLst/>
          </a:prstGeom>
          <a:noFill/>
        </p:spPr>
        <p:txBody>
          <a:bodyPr wrap="square" rtlCol="0">
            <a:spAutoFit/>
          </a:bodyPr>
          <a:lstStyle/>
          <a:p>
            <a:r>
              <a:rPr lang="en-US" sz="1200" b="1" dirty="0" smtClean="0">
                <a:latin typeface="Helvetica Neue"/>
              </a:rPr>
              <a:t>Here is an example of an inverter sending companies automatic e-mail notifications they can access at any time in accordance with Life Safety Code 7.9.3.1.3.</a:t>
            </a:r>
            <a:endParaRPr lang="en-US" sz="1200" b="1" dirty="0">
              <a:latin typeface="Helvetica Neue"/>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65387" y="230299"/>
            <a:ext cx="9782668"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smtClean="0">
                <a:effectLst>
                  <a:outerShdw blurRad="50800" dist="38100" dir="2700000" algn="tl" rotWithShape="0">
                    <a:srgbClr val="000000">
                      <a:alpha val="43000"/>
                    </a:srgbClr>
                  </a:outerShdw>
                </a:effectLst>
                <a:latin typeface="Bank Gothic Medium BT"/>
                <a:cs typeface="Futura Medium"/>
              </a:rPr>
              <a:t>EACH INVERTER ALSO COMES WITH TECHNICAL SPECIFICATIONS</a:t>
            </a:r>
            <a:endParaRPr lang="en-US" b="1" dirty="0">
              <a:solidFill>
                <a:schemeClr val="bg1"/>
              </a:solidFill>
              <a:effectLst>
                <a:outerShdw blurRad="50800" dist="38100" dir="2700000" algn="tl" rotWithShape="0">
                  <a:srgbClr val="000000">
                    <a:alpha val="43000"/>
                  </a:srgbClr>
                </a:outerShdw>
              </a:effectLst>
              <a:latin typeface="Bank Gothic Medium BT"/>
              <a:cs typeface="Futura Medium"/>
            </a:endParaRPr>
          </a:p>
        </p:txBody>
      </p:sp>
      <p:sp>
        <p:nvSpPr>
          <p:cNvPr id="8" name="Rectangle 7"/>
          <p:cNvSpPr/>
          <p:nvPr/>
        </p:nvSpPr>
        <p:spPr>
          <a:xfrm>
            <a:off x="282222" y="1518718"/>
            <a:ext cx="8523111" cy="4882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b="1" dirty="0">
              <a:solidFill>
                <a:schemeClr val="tx1"/>
              </a:solidFill>
              <a:latin typeface="Helvetica Neue"/>
            </a:endParaRPr>
          </a:p>
        </p:txBody>
      </p:sp>
      <p:pic>
        <p:nvPicPr>
          <p:cNvPr id="6" name="Picture 5" descr="DSPM___Life_Safety_Report.jpg"/>
          <p:cNvPicPr>
            <a:picLocks noChangeAspect="1"/>
          </p:cNvPicPr>
          <p:nvPr/>
        </p:nvPicPr>
        <p:blipFill>
          <a:blip r:embed="rId2"/>
          <a:stretch>
            <a:fillRect/>
          </a:stretch>
        </p:blipFill>
        <p:spPr>
          <a:xfrm>
            <a:off x="3028179" y="1796540"/>
            <a:ext cx="3220010" cy="4386378"/>
          </a:xfrm>
          <a:prstGeom prst="rect">
            <a:avLst/>
          </a:prstGeom>
          <a:effectLst>
            <a:outerShdw blurRad="50800" dist="139700" dir="2700000" algn="tl" rotWithShape="0">
              <a:srgbClr val="000000">
                <a:alpha val="26000"/>
              </a:srgbClr>
            </a:outerShdw>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1021"/>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CURRENT SOLUTIONS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7" name="TextBox 6"/>
          <p:cNvSpPr txBox="1"/>
          <p:nvPr/>
        </p:nvSpPr>
        <p:spPr>
          <a:xfrm>
            <a:off x="282222" y="900612"/>
            <a:ext cx="8683037" cy="461665"/>
          </a:xfrm>
          <a:prstGeom prst="rect">
            <a:avLst/>
          </a:prstGeom>
          <a:noFill/>
        </p:spPr>
        <p:txBody>
          <a:bodyPr wrap="square" rtlCol="0">
            <a:spAutoFit/>
          </a:bodyPr>
          <a:lstStyle/>
          <a:p>
            <a:r>
              <a:rPr lang="en-US" sz="2400" b="1" dirty="0" smtClean="0">
                <a:latin typeface="Helvetica Neue"/>
              </a:rPr>
              <a:t>Examples of the current solutions used in various locale:</a:t>
            </a:r>
            <a:endParaRPr lang="en-US" sz="2400" b="1" dirty="0">
              <a:latin typeface="Helvetica Neue"/>
            </a:endParaRPr>
          </a:p>
        </p:txBody>
      </p:sp>
      <p:sp>
        <p:nvSpPr>
          <p:cNvPr id="8" name="Rectangle 7"/>
          <p:cNvSpPr/>
          <p:nvPr/>
        </p:nvSpPr>
        <p:spPr>
          <a:xfrm>
            <a:off x="282222" y="1529053"/>
            <a:ext cx="8523111" cy="4882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2697137" y="1830790"/>
            <a:ext cx="3615420" cy="461665"/>
          </a:xfrm>
          <a:prstGeom prst="rect">
            <a:avLst/>
          </a:prstGeom>
          <a:noFill/>
        </p:spPr>
        <p:txBody>
          <a:bodyPr wrap="square" rtlCol="0">
            <a:spAutoFit/>
          </a:bodyPr>
          <a:lstStyle/>
          <a:p>
            <a:pPr algn="ctr"/>
            <a:r>
              <a:rPr lang="en-US" sz="2400" b="1" dirty="0" smtClean="0">
                <a:latin typeface="Helvetica Neue"/>
              </a:rPr>
              <a:t>Bug Eyes / Exit Signs</a:t>
            </a:r>
            <a:endParaRPr lang="en-US" sz="2400" b="1" dirty="0">
              <a:latin typeface="Helvetica Neue"/>
            </a:endParaRPr>
          </a:p>
        </p:txBody>
      </p:sp>
      <p:pic>
        <p:nvPicPr>
          <p:cNvPr id="10" name="Picture 9" descr="200px-Exit_sign.jpg"/>
          <p:cNvPicPr>
            <a:picLocks noChangeAspect="1"/>
          </p:cNvPicPr>
          <p:nvPr/>
        </p:nvPicPr>
        <p:blipFill>
          <a:blip r:embed="rId2"/>
          <a:stretch>
            <a:fillRect/>
          </a:stretch>
        </p:blipFill>
        <p:spPr>
          <a:xfrm>
            <a:off x="446242" y="2498980"/>
            <a:ext cx="2075282" cy="1588888"/>
          </a:xfrm>
          <a:prstGeom prst="rect">
            <a:avLst/>
          </a:prstGeom>
          <a:effectLst>
            <a:outerShdw blurRad="50800" dist="38100" dir="2700000" algn="tl" rotWithShape="0">
              <a:srgbClr val="000000">
                <a:alpha val="43000"/>
              </a:srgbClr>
            </a:outerShdw>
          </a:effectLst>
        </p:spPr>
      </p:pic>
      <p:pic>
        <p:nvPicPr>
          <p:cNvPr id="11" name="Picture 10" descr="exit_gallery.jpg"/>
          <p:cNvPicPr>
            <a:picLocks noChangeAspect="1"/>
          </p:cNvPicPr>
          <p:nvPr/>
        </p:nvPicPr>
        <p:blipFill>
          <a:blip r:embed="rId3"/>
          <a:stretch>
            <a:fillRect/>
          </a:stretch>
        </p:blipFill>
        <p:spPr>
          <a:xfrm>
            <a:off x="2697137" y="2498978"/>
            <a:ext cx="2636112" cy="1841617"/>
          </a:xfrm>
          <a:prstGeom prst="rect">
            <a:avLst/>
          </a:prstGeom>
          <a:effectLst>
            <a:outerShdw blurRad="50800" dist="38100" dir="2700000" algn="tl" rotWithShape="0">
              <a:srgbClr val="000000">
                <a:alpha val="43000"/>
              </a:srgbClr>
            </a:outerShdw>
          </a:effectLst>
        </p:spPr>
      </p:pic>
      <p:pic>
        <p:nvPicPr>
          <p:cNvPr id="13" name="Picture 12" descr="Bug Eyes Pics 07-15-2013 001.jpg"/>
          <p:cNvPicPr>
            <a:picLocks noChangeAspect="1"/>
          </p:cNvPicPr>
          <p:nvPr/>
        </p:nvPicPr>
        <p:blipFill>
          <a:blip r:embed="rId4"/>
          <a:stretch>
            <a:fillRect/>
          </a:stretch>
        </p:blipFill>
        <p:spPr>
          <a:xfrm>
            <a:off x="5487822" y="2498979"/>
            <a:ext cx="3156208" cy="2357293"/>
          </a:xfrm>
          <a:prstGeom prst="rect">
            <a:avLst/>
          </a:prstGeom>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679296" y="1353522"/>
            <a:ext cx="7588426" cy="4154984"/>
          </a:xfrm>
          <a:prstGeom prst="rect">
            <a:avLst/>
          </a:prstGeom>
          <a:noFill/>
        </p:spPr>
        <p:txBody>
          <a:bodyPr wrap="square" rtlCol="0">
            <a:spAutoFit/>
            <a:scene3d>
              <a:camera prst="orthographicFront"/>
              <a:lightRig rig="threePt" dir="t"/>
            </a:scene3d>
            <a:sp3d extrusionH="57150">
              <a:bevelT w="38100" h="38100"/>
              <a:bevelB w="38100" h="38100" prst="angle"/>
            </a:sp3d>
          </a:bodyPr>
          <a:lstStyle/>
          <a:p>
            <a:pPr algn="ctr"/>
            <a:r>
              <a:rPr lang="en-US" sz="28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WE TRULY HOPE THAT THE NEW CATALOGS ARE EASIER TO USE AND EXPLAIN ANY QUESTIONS THAT YOU MAY HAVE.</a:t>
            </a:r>
          </a:p>
          <a:p>
            <a:pPr algn="ctr"/>
            <a:endParaRPr lang="en-US" sz="28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endParaRPr>
          </a:p>
          <a:p>
            <a:pPr algn="ctr"/>
            <a:r>
              <a:rPr lang="en-US" sz="28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REMEMBER, IF YOU NEED DATA SHEETS THEY ARE AVAILABLE AS PDF’S WITH THE FIELDS READY TO FILL IN.</a:t>
            </a:r>
          </a:p>
          <a:p>
            <a:endParaRPr lang="en-US" sz="4000" dirty="0">
              <a:solidFill>
                <a:schemeClr val="bg1"/>
              </a:solidFill>
              <a:effectLst>
                <a:glow rad="50800">
                  <a:schemeClr val="tx2">
                    <a:lumMod val="60000"/>
                    <a:lumOff val="40000"/>
                    <a:alpha val="37000"/>
                  </a:schemeClr>
                </a:glow>
                <a:outerShdw blurRad="50800" dist="38100" dir="2700000" algn="tl" rotWithShape="0">
                  <a:srgbClr val="000000">
                    <a:alpha val="43000"/>
                  </a:srgbClr>
                </a:outerShdw>
                <a:reflection stA="50000" endPos="75000" dist="12700" dir="5400000" sy="-100000" algn="bl" rotWithShape="0"/>
              </a:effectLst>
              <a:latin typeface="911 Porscha"/>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p:cNvSpPr txBox="1"/>
          <p:nvPr/>
        </p:nvSpPr>
        <p:spPr>
          <a:xfrm>
            <a:off x="585847" y="5353088"/>
            <a:ext cx="7687251"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smtClean="0">
                <a:effectLst>
                  <a:outerShdw blurRad="50800" dist="38100" dir="2700000" algn="tl" rotWithShape="0">
                    <a:srgbClr val="000000">
                      <a:alpha val="35000"/>
                    </a:srgbClr>
                  </a:outerShdw>
                </a:effectLst>
                <a:latin typeface="Arial"/>
              </a:rPr>
              <a:t>If you have any questions please call</a:t>
            </a:r>
          </a:p>
          <a:p>
            <a:pPr algn="ctr"/>
            <a:r>
              <a:rPr lang="en-US" sz="2400" b="1" dirty="0" smtClean="0">
                <a:effectLst>
                  <a:outerShdw blurRad="50800" dist="38100" dir="2700000" algn="tl" rotWithShape="0">
                    <a:srgbClr val="000000">
                      <a:alpha val="35000"/>
                    </a:srgbClr>
                  </a:outerShdw>
                </a:effectLst>
                <a:latin typeface="Arial"/>
              </a:rPr>
              <a:t>1.877.DSPM.POWER</a:t>
            </a:r>
            <a:endParaRPr lang="en-US" sz="2400" b="1" dirty="0">
              <a:effectLst>
                <a:outerShdw blurRad="50800" dist="38100" dir="2700000" algn="tl" rotWithShape="0">
                  <a:srgbClr val="000000">
                    <a:alpha val="35000"/>
                  </a:srgbClr>
                </a:outerShdw>
              </a:effectLst>
              <a:latin typeface="Arial"/>
            </a:endParaRPr>
          </a:p>
        </p:txBody>
      </p:sp>
      <p:sp>
        <p:nvSpPr>
          <p:cNvPr id="8" name="TextBox 7"/>
          <p:cNvSpPr txBox="1"/>
          <p:nvPr/>
        </p:nvSpPr>
        <p:spPr>
          <a:xfrm>
            <a:off x="2717621" y="6184085"/>
            <a:ext cx="3354090"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b="1" dirty="0" smtClean="0">
                <a:effectLst>
                  <a:outerShdw blurRad="50800" dist="38100" dir="2700000" algn="tl" rotWithShape="0">
                    <a:srgbClr val="000000">
                      <a:alpha val="32000"/>
                    </a:srgbClr>
                  </a:outerShdw>
                </a:effectLst>
                <a:latin typeface="Arial"/>
              </a:rPr>
              <a:t>(1.877.377.6769)</a:t>
            </a:r>
            <a:endParaRPr lang="en-US" b="1" dirty="0">
              <a:effectLst>
                <a:outerShdw blurRad="50800" dist="38100" dir="2700000" algn="tl" rotWithShape="0">
                  <a:srgbClr val="000000">
                    <a:alpha val="32000"/>
                  </a:srgbClr>
                </a:outerShdw>
              </a:effectLst>
              <a:latin typeface="Arial"/>
            </a:endParaRPr>
          </a:p>
        </p:txBody>
      </p:sp>
      <p:sp>
        <p:nvSpPr>
          <p:cNvPr id="9" name="TextBox 8"/>
          <p:cNvSpPr txBox="1"/>
          <p:nvPr/>
        </p:nvSpPr>
        <p:spPr>
          <a:xfrm>
            <a:off x="1148571" y="266796"/>
            <a:ext cx="6435754" cy="58477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200" b="1" dirty="0" smtClean="0">
                <a:effectLst>
                  <a:outerShdw blurRad="50800" dist="38100" dir="2700000" algn="tl" rotWithShape="0">
                    <a:srgbClr val="000000">
                      <a:alpha val="28000"/>
                    </a:srgbClr>
                  </a:outerShdw>
                </a:effectLst>
                <a:latin typeface="Arial"/>
              </a:rPr>
              <a:t>Thank you for watching!</a:t>
            </a:r>
            <a:endParaRPr lang="en-US" sz="3200" b="1" dirty="0">
              <a:effectLst>
                <a:outerShdw blurRad="50800" dist="38100" dir="2700000" algn="tl" rotWithShape="0">
                  <a:srgbClr val="000000">
                    <a:alpha val="28000"/>
                  </a:srgbClr>
                </a:outerShdw>
              </a:effectLst>
              <a:latin typeface="Arial"/>
            </a:endParaRPr>
          </a:p>
        </p:txBody>
      </p:sp>
      <p:pic>
        <p:nvPicPr>
          <p:cNvPr id="5" name="Picture 4" descr="Building_2_4C.jpg"/>
          <p:cNvPicPr>
            <a:picLocks noChangeAspect="1"/>
          </p:cNvPicPr>
          <p:nvPr/>
        </p:nvPicPr>
        <p:blipFill>
          <a:blip r:embed="rId2"/>
          <a:stretch>
            <a:fillRect/>
          </a:stretch>
        </p:blipFill>
        <p:spPr>
          <a:xfrm>
            <a:off x="1333805" y="1195920"/>
            <a:ext cx="6250520" cy="365506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CURRENT SOLUTIONS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7" name="TextBox 6"/>
          <p:cNvSpPr txBox="1"/>
          <p:nvPr/>
        </p:nvSpPr>
        <p:spPr>
          <a:xfrm>
            <a:off x="282222" y="900612"/>
            <a:ext cx="8683037" cy="461665"/>
          </a:xfrm>
          <a:prstGeom prst="rect">
            <a:avLst/>
          </a:prstGeom>
          <a:noFill/>
        </p:spPr>
        <p:txBody>
          <a:bodyPr wrap="square" rtlCol="0">
            <a:spAutoFit/>
          </a:bodyPr>
          <a:lstStyle/>
          <a:p>
            <a:r>
              <a:rPr lang="en-US" sz="2400" b="1" dirty="0" smtClean="0">
                <a:latin typeface="Helvetica Neue"/>
              </a:rPr>
              <a:t>Examples of the current solutions used in various locale:</a:t>
            </a:r>
            <a:endParaRPr lang="en-US" sz="2400" b="1" dirty="0">
              <a:latin typeface="Helvetica Neue"/>
            </a:endParaRPr>
          </a:p>
        </p:txBody>
      </p:sp>
      <p:sp>
        <p:nvSpPr>
          <p:cNvPr id="8" name="Rectangle 7"/>
          <p:cNvSpPr/>
          <p:nvPr/>
        </p:nvSpPr>
        <p:spPr>
          <a:xfrm>
            <a:off x="282222" y="1549999"/>
            <a:ext cx="8523111" cy="4882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2418778" y="1715079"/>
            <a:ext cx="4561764" cy="461665"/>
          </a:xfrm>
          <a:prstGeom prst="rect">
            <a:avLst/>
          </a:prstGeom>
          <a:noFill/>
        </p:spPr>
        <p:txBody>
          <a:bodyPr wrap="square" rtlCol="0">
            <a:spAutoFit/>
          </a:bodyPr>
          <a:lstStyle/>
          <a:p>
            <a:pPr algn="ctr"/>
            <a:r>
              <a:rPr lang="en-US" sz="2400" b="1" dirty="0" smtClean="0">
                <a:latin typeface="Helvetica Neue"/>
              </a:rPr>
              <a:t>Battery Pack For Lamps</a:t>
            </a:r>
            <a:endParaRPr lang="en-US" sz="2400" b="1" dirty="0">
              <a:latin typeface="Helvetica Neue"/>
            </a:endParaRPr>
          </a:p>
        </p:txBody>
      </p:sp>
      <p:pic>
        <p:nvPicPr>
          <p:cNvPr id="13" name="Picture 12" descr="office-light-ideas.jpg"/>
          <p:cNvPicPr>
            <a:picLocks noChangeAspect="1"/>
          </p:cNvPicPr>
          <p:nvPr/>
        </p:nvPicPr>
        <p:blipFill>
          <a:blip r:embed="rId2"/>
          <a:stretch>
            <a:fillRect/>
          </a:stretch>
        </p:blipFill>
        <p:spPr>
          <a:xfrm>
            <a:off x="399387" y="2359819"/>
            <a:ext cx="3282452" cy="2120520"/>
          </a:xfrm>
          <a:prstGeom prst="rect">
            <a:avLst/>
          </a:prstGeom>
          <a:effectLst>
            <a:outerShdw blurRad="50800" dist="38100" dir="2700000" algn="tl" rotWithShape="0">
              <a:srgbClr val="000000">
                <a:alpha val="43000"/>
              </a:srgbClr>
            </a:outerShdw>
          </a:effectLst>
        </p:spPr>
      </p:pic>
      <p:pic>
        <p:nvPicPr>
          <p:cNvPr id="15" name="Picture 14" descr="home-office-lighting-fixtures-PNG-ideas.jpg"/>
          <p:cNvPicPr>
            <a:picLocks noChangeAspect="1"/>
          </p:cNvPicPr>
          <p:nvPr/>
        </p:nvPicPr>
        <p:blipFill>
          <a:blip r:embed="rId3"/>
          <a:stretch>
            <a:fillRect/>
          </a:stretch>
        </p:blipFill>
        <p:spPr>
          <a:xfrm>
            <a:off x="3834317" y="2359819"/>
            <a:ext cx="2130660" cy="1629955"/>
          </a:xfrm>
          <a:prstGeom prst="rect">
            <a:avLst/>
          </a:prstGeom>
          <a:effectLst>
            <a:outerShdw blurRad="50800" dist="38100" dir="2700000" algn="tl" rotWithShape="0">
              <a:srgbClr val="000000">
                <a:alpha val="43000"/>
              </a:srgbClr>
            </a:outerShdw>
          </a:effectLst>
        </p:spPr>
      </p:pic>
      <p:pic>
        <p:nvPicPr>
          <p:cNvPr id="11" name="Picture 10" descr="Office-537x402.jpg"/>
          <p:cNvPicPr>
            <a:picLocks noChangeAspect="1"/>
          </p:cNvPicPr>
          <p:nvPr/>
        </p:nvPicPr>
        <p:blipFill>
          <a:blip r:embed="rId4"/>
          <a:stretch>
            <a:fillRect/>
          </a:stretch>
        </p:blipFill>
        <p:spPr>
          <a:xfrm>
            <a:off x="6261062" y="2359819"/>
            <a:ext cx="2373489" cy="1776802"/>
          </a:xfrm>
          <a:prstGeom prst="rect">
            <a:avLst/>
          </a:prstGeom>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1021"/>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CURRENT SOLUTIONS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7" name="TextBox 6"/>
          <p:cNvSpPr txBox="1"/>
          <p:nvPr/>
        </p:nvSpPr>
        <p:spPr>
          <a:xfrm>
            <a:off x="282222" y="900612"/>
            <a:ext cx="8683037" cy="461665"/>
          </a:xfrm>
          <a:prstGeom prst="rect">
            <a:avLst/>
          </a:prstGeom>
          <a:noFill/>
        </p:spPr>
        <p:txBody>
          <a:bodyPr wrap="square" rtlCol="0">
            <a:spAutoFit/>
          </a:bodyPr>
          <a:lstStyle/>
          <a:p>
            <a:r>
              <a:rPr lang="en-US" sz="2400" b="1" dirty="0" smtClean="0">
                <a:latin typeface="Helvetica Neue"/>
              </a:rPr>
              <a:t>Examples of the current solutions used in various locale:</a:t>
            </a:r>
            <a:endParaRPr lang="en-US" sz="2400" b="1" dirty="0">
              <a:latin typeface="Helvetica Neue"/>
            </a:endParaRPr>
          </a:p>
        </p:txBody>
      </p:sp>
      <p:sp>
        <p:nvSpPr>
          <p:cNvPr id="8" name="Rectangle 7"/>
          <p:cNvSpPr/>
          <p:nvPr/>
        </p:nvSpPr>
        <p:spPr>
          <a:xfrm>
            <a:off x="282222" y="1540728"/>
            <a:ext cx="8523111" cy="4882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2874771" y="1715079"/>
            <a:ext cx="3615420" cy="461665"/>
          </a:xfrm>
          <a:prstGeom prst="rect">
            <a:avLst/>
          </a:prstGeom>
          <a:noFill/>
        </p:spPr>
        <p:txBody>
          <a:bodyPr wrap="square" rtlCol="0">
            <a:spAutoFit/>
          </a:bodyPr>
          <a:lstStyle/>
          <a:p>
            <a:pPr algn="ctr"/>
            <a:r>
              <a:rPr lang="en-US" sz="2400" b="1" dirty="0" smtClean="0">
                <a:latin typeface="Helvetica Neue"/>
              </a:rPr>
              <a:t>Power Generator</a:t>
            </a:r>
            <a:endParaRPr lang="en-US" sz="2400" b="1" dirty="0">
              <a:latin typeface="Helvetica Neue"/>
            </a:endParaRPr>
          </a:p>
        </p:txBody>
      </p:sp>
      <p:pic>
        <p:nvPicPr>
          <p:cNvPr id="10" name="Picture 9" descr="6178196836_c67dec3d00_o.jpg"/>
          <p:cNvPicPr>
            <a:picLocks noChangeAspect="1"/>
          </p:cNvPicPr>
          <p:nvPr/>
        </p:nvPicPr>
        <p:blipFill>
          <a:blip r:embed="rId2"/>
          <a:stretch>
            <a:fillRect/>
          </a:stretch>
        </p:blipFill>
        <p:spPr>
          <a:xfrm>
            <a:off x="462554" y="2438196"/>
            <a:ext cx="3369431" cy="2246287"/>
          </a:xfrm>
          <a:prstGeom prst="rect">
            <a:avLst/>
          </a:prstGeom>
          <a:effectLst>
            <a:outerShdw blurRad="50800" dist="38100" dir="2700000" algn="tl" rotWithShape="0">
              <a:srgbClr val="000000">
                <a:alpha val="43000"/>
              </a:srgbClr>
            </a:outerShdw>
          </a:effectLst>
        </p:spPr>
      </p:pic>
      <p:pic>
        <p:nvPicPr>
          <p:cNvPr id="11" name="Picture 10" descr="213400_2000x2000.jpg"/>
          <p:cNvPicPr>
            <a:picLocks noChangeAspect="1"/>
          </p:cNvPicPr>
          <p:nvPr/>
        </p:nvPicPr>
        <p:blipFill>
          <a:blip r:embed="rId3"/>
          <a:stretch>
            <a:fillRect/>
          </a:stretch>
        </p:blipFill>
        <p:spPr>
          <a:xfrm>
            <a:off x="4034225" y="2438196"/>
            <a:ext cx="2246287" cy="2246287"/>
          </a:xfrm>
          <a:prstGeom prst="rect">
            <a:avLst/>
          </a:prstGeom>
          <a:effectLst>
            <a:outerShdw blurRad="50800" dist="38100" dir="2700000" algn="tl" rotWithShape="0">
              <a:srgbClr val="000000">
                <a:alpha val="43000"/>
              </a:srgbClr>
            </a:outerShdw>
          </a:effectLst>
        </p:spPr>
      </p:pic>
      <p:pic>
        <p:nvPicPr>
          <p:cNvPr id="14" name="Picture 13" descr="01 mosby power generator.jpg"/>
          <p:cNvPicPr>
            <a:picLocks noChangeAspect="1"/>
          </p:cNvPicPr>
          <p:nvPr/>
        </p:nvPicPr>
        <p:blipFill>
          <a:blip r:embed="rId4"/>
          <a:stretch>
            <a:fillRect/>
          </a:stretch>
        </p:blipFill>
        <p:spPr>
          <a:xfrm>
            <a:off x="6490191" y="2438196"/>
            <a:ext cx="2185614" cy="1457076"/>
          </a:xfrm>
          <a:prstGeom prst="rect">
            <a:avLst/>
          </a:prstGeom>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4" name="Straight Connector 3"/>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0" y="62609"/>
            <a:ext cx="9144000" cy="584776"/>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n-US" sz="3200" b="1" dirty="0" smtClean="0">
                <a:solidFill>
                  <a:schemeClr val="tx2">
                    <a:lumMod val="50000"/>
                  </a:schemeClr>
                </a:solidFill>
                <a:effectLst>
                  <a:outerShdw blurRad="50800" dist="38100" dir="2700000" algn="tl" rotWithShape="0">
                    <a:srgbClr val="000000">
                      <a:alpha val="43000"/>
                    </a:srgbClr>
                  </a:outerShdw>
                </a:effectLst>
                <a:latin typeface="Bank Gothic Medium BT"/>
              </a:rPr>
              <a:t>CURRENT SOLUTIONS</a:t>
            </a:r>
            <a:endParaRPr lang="en-US" sz="3200" b="1" dirty="0">
              <a:solidFill>
                <a:schemeClr val="tx2">
                  <a:lumMod val="50000"/>
                </a:schemeClr>
              </a:solidFill>
              <a:effectLst>
                <a:outerShdw blurRad="50800" dist="38100" dir="2700000" algn="tl" rotWithShape="0">
                  <a:srgbClr val="000000">
                    <a:alpha val="43000"/>
                  </a:srgbClr>
                </a:outerShdw>
              </a:effectLst>
              <a:latin typeface="Bank Gothic Medium BT"/>
            </a:endParaRPr>
          </a:p>
        </p:txBody>
      </p:sp>
      <p:sp>
        <p:nvSpPr>
          <p:cNvPr id="7" name="TextBox 6"/>
          <p:cNvSpPr txBox="1"/>
          <p:nvPr/>
        </p:nvSpPr>
        <p:spPr>
          <a:xfrm>
            <a:off x="282222" y="900612"/>
            <a:ext cx="8683037" cy="461665"/>
          </a:xfrm>
          <a:prstGeom prst="rect">
            <a:avLst/>
          </a:prstGeom>
          <a:noFill/>
        </p:spPr>
        <p:txBody>
          <a:bodyPr wrap="square" rtlCol="0">
            <a:spAutoFit/>
          </a:bodyPr>
          <a:lstStyle/>
          <a:p>
            <a:r>
              <a:rPr lang="en-US" sz="2400" b="1" dirty="0" smtClean="0">
                <a:latin typeface="Helvetica Neue"/>
              </a:rPr>
              <a:t>Examples of the current solutions used in various locale:</a:t>
            </a:r>
            <a:endParaRPr lang="en-US" sz="2400" b="1" dirty="0">
              <a:latin typeface="Helvetica Neue"/>
            </a:endParaRPr>
          </a:p>
        </p:txBody>
      </p:sp>
      <p:sp>
        <p:nvSpPr>
          <p:cNvPr id="8" name="Rectangle 7"/>
          <p:cNvSpPr/>
          <p:nvPr/>
        </p:nvSpPr>
        <p:spPr>
          <a:xfrm>
            <a:off x="282222" y="1548207"/>
            <a:ext cx="8523111" cy="48824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2874771" y="1715079"/>
            <a:ext cx="3615420" cy="461665"/>
          </a:xfrm>
          <a:prstGeom prst="rect">
            <a:avLst/>
          </a:prstGeom>
          <a:noFill/>
        </p:spPr>
        <p:txBody>
          <a:bodyPr wrap="square" rtlCol="0">
            <a:spAutoFit/>
          </a:bodyPr>
          <a:lstStyle/>
          <a:p>
            <a:pPr algn="ctr"/>
            <a:r>
              <a:rPr lang="en-US" sz="2400" b="1" dirty="0" smtClean="0">
                <a:latin typeface="Helvetica Neue"/>
              </a:rPr>
              <a:t>Inverter</a:t>
            </a:r>
            <a:endParaRPr lang="en-US" sz="2400" b="1" dirty="0">
              <a:latin typeface="Helvetica Neue"/>
            </a:endParaRPr>
          </a:p>
        </p:txBody>
      </p:sp>
      <p:pic>
        <p:nvPicPr>
          <p:cNvPr id="13" name="Picture 12" descr="100_1697 copy.JPG"/>
          <p:cNvPicPr>
            <a:picLocks noChangeAspect="1"/>
          </p:cNvPicPr>
          <p:nvPr/>
        </p:nvPicPr>
        <p:blipFill>
          <a:blip r:embed="rId2"/>
          <a:stretch>
            <a:fillRect/>
          </a:stretch>
        </p:blipFill>
        <p:spPr>
          <a:xfrm>
            <a:off x="460022" y="2289867"/>
            <a:ext cx="2849397" cy="3799196"/>
          </a:xfrm>
          <a:prstGeom prst="rect">
            <a:avLst/>
          </a:prstGeom>
          <a:effectLst>
            <a:outerShdw blurRad="50800" dist="38100" dir="2700000" algn="tl" rotWithShape="0">
              <a:srgbClr val="000000">
                <a:alpha val="43000"/>
              </a:srgbClr>
            </a:outerShdw>
          </a:effectLst>
        </p:spPr>
      </p:pic>
      <p:pic>
        <p:nvPicPr>
          <p:cNvPr id="14" name="Picture 13" descr="IMGA0369 copy.JPG"/>
          <p:cNvPicPr>
            <a:picLocks noChangeAspect="1"/>
          </p:cNvPicPr>
          <p:nvPr/>
        </p:nvPicPr>
        <p:blipFill>
          <a:blip r:embed="rId3"/>
          <a:stretch>
            <a:fillRect/>
          </a:stretch>
        </p:blipFill>
        <p:spPr>
          <a:xfrm rot="5400000">
            <a:off x="2880982" y="3001150"/>
            <a:ext cx="3799195" cy="2376632"/>
          </a:xfrm>
          <a:prstGeom prst="rect">
            <a:avLst/>
          </a:prstGeom>
          <a:effectLst>
            <a:outerShdw blurRad="50800" dist="38100" dir="2700000" algn="tl" rotWithShape="0">
              <a:srgbClr val="000000">
                <a:alpha val="43000"/>
              </a:srgbClr>
            </a:outerShdw>
          </a:effectLst>
        </p:spPr>
      </p:pic>
      <p:pic>
        <p:nvPicPr>
          <p:cNvPr id="15" name="Picture 14" descr="Picture 002 copy.jpg"/>
          <p:cNvPicPr>
            <a:picLocks noChangeAspect="1"/>
          </p:cNvPicPr>
          <p:nvPr/>
        </p:nvPicPr>
        <p:blipFill>
          <a:blip r:embed="rId4"/>
          <a:stretch>
            <a:fillRect/>
          </a:stretch>
        </p:blipFill>
        <p:spPr>
          <a:xfrm>
            <a:off x="6159315" y="2289868"/>
            <a:ext cx="2500012" cy="3799195"/>
          </a:xfrm>
          <a:prstGeom prst="rect">
            <a:avLst/>
          </a:prstGeom>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818351" y="1798516"/>
            <a:ext cx="7588426" cy="4401205"/>
          </a:xfrm>
          <a:prstGeom prst="rect">
            <a:avLst/>
          </a:prstGeom>
          <a:noFill/>
        </p:spPr>
        <p:txBody>
          <a:bodyPr wrap="square" rtlCol="0">
            <a:spAutoFit/>
            <a:scene3d>
              <a:camera prst="orthographicFront"/>
              <a:lightRig rig="threePt" dir="t"/>
            </a:scene3d>
            <a:sp3d extrusionH="57150">
              <a:bevelT w="38100" h="38100"/>
              <a:bevelB w="38100" h="38100" prst="angle"/>
            </a:sp3d>
          </a:bodyPr>
          <a:lstStyle/>
          <a:p>
            <a:pPr algn="ctr"/>
            <a:r>
              <a:rPr lang="en-US" sz="60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CENTRALIZED</a:t>
            </a:r>
          </a:p>
          <a:p>
            <a:pPr algn="ctr"/>
            <a:r>
              <a:rPr lang="en-US" sz="60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LIGHTING</a:t>
            </a:r>
          </a:p>
          <a:p>
            <a:pPr algn="ctr"/>
            <a:r>
              <a:rPr lang="en-US" sz="60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INVERTER</a:t>
            </a:r>
          </a:p>
          <a:p>
            <a:pPr algn="ctr"/>
            <a:r>
              <a:rPr lang="en-US" sz="6000" b="1" dirty="0" smtClean="0">
                <a:solidFill>
                  <a:srgbClr val="3366FF"/>
                </a:solidFill>
                <a:effectLst>
                  <a:glow rad="50800">
                    <a:schemeClr val="tx2">
                      <a:lumMod val="60000"/>
                      <a:lumOff val="40000"/>
                      <a:alpha val="37000"/>
                    </a:schemeClr>
                  </a:glow>
                  <a:outerShdw blurRad="50800" dist="38100" dir="2700000" algn="tl" rotWithShape="0">
                    <a:srgbClr val="000000">
                      <a:alpha val="43000"/>
                    </a:srgbClr>
                  </a:outerShdw>
                </a:effectLst>
                <a:latin typeface="Futura Medium"/>
              </a:rPr>
              <a:t>EXAMPLES</a:t>
            </a:r>
          </a:p>
          <a:p>
            <a:endParaRPr lang="en-US" sz="4000" dirty="0">
              <a:solidFill>
                <a:schemeClr val="bg1"/>
              </a:solidFill>
              <a:effectLst>
                <a:glow rad="50800">
                  <a:schemeClr val="tx2">
                    <a:lumMod val="60000"/>
                    <a:lumOff val="40000"/>
                    <a:alpha val="37000"/>
                  </a:schemeClr>
                </a:glow>
                <a:outerShdw blurRad="50800" dist="38100" dir="2700000" algn="tl" rotWithShape="0">
                  <a:srgbClr val="000000">
                    <a:alpha val="43000"/>
                  </a:srgbClr>
                </a:outerShdw>
                <a:reflection stA="50000" endPos="75000" dist="12700" dir="5400000" sy="-100000" algn="bl" rotWithShape="0"/>
              </a:effectLst>
              <a:latin typeface="911 Porscha"/>
            </a:endParaRPr>
          </a:p>
        </p:txBody>
      </p:sp>
      <p:cxnSp>
        <p:nvCxnSpPr>
          <p:cNvPr id="6" name="Straight Connector 5"/>
          <p:cNvCxnSpPr/>
          <p:nvPr/>
        </p:nvCxnSpPr>
        <p:spPr>
          <a:xfrm>
            <a:off x="0" y="645797"/>
            <a:ext cx="9144000" cy="158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10274</TotalTime>
  <Words>1893</Words>
  <Application>Microsoft Macintosh PowerPoint</Application>
  <PresentationFormat>On-screen Show (4:3)</PresentationFormat>
  <Paragraphs>164</Paragraphs>
  <Slides>51</Slides>
  <Notes>0</Notes>
  <HiddenSlides>0</HiddenSlides>
  <MMClips>4</MMClips>
  <ScaleCrop>false</ScaleCrop>
  <HeadingPairs>
    <vt:vector size="4" baseType="variant">
      <vt:variant>
        <vt:lpstr>Design Template</vt:lpstr>
      </vt:variant>
      <vt:variant>
        <vt:i4>1</vt:i4>
      </vt:variant>
      <vt:variant>
        <vt:lpstr>Slide Titles</vt:lpstr>
      </vt:variant>
      <vt:variant>
        <vt:i4>51</vt:i4>
      </vt:variant>
    </vt:vector>
  </HeadingPairs>
  <TitlesOfParts>
    <vt:vector size="52" baseType="lpstr">
      <vt:lpstr>Office Theme</vt:lpstr>
      <vt:lpstr>EMERGENCY LIGHTING PRODUCT</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Milton Hanson</dc:creator>
  <cp:lastModifiedBy>Milton Hanson</cp:lastModifiedBy>
  <cp:revision>117</cp:revision>
  <cp:lastPrinted>2013-12-31T19:14:05Z</cp:lastPrinted>
  <dcterms:created xsi:type="dcterms:W3CDTF">2014-07-31T15:29:15Z</dcterms:created>
  <dcterms:modified xsi:type="dcterms:W3CDTF">2014-07-31T15:31:14Z</dcterms:modified>
</cp:coreProperties>
</file>